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comments/modernComment_219_49097D3B.xml" ContentType="application/vnd.ms-powerpoint.comments+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8" r:id="rId1"/>
    <p:sldMasterId id="2147484143" r:id="rId2"/>
  </p:sldMasterIdLst>
  <p:notesMasterIdLst>
    <p:notesMasterId r:id="rId57"/>
  </p:notesMasterIdLst>
  <p:handoutMasterIdLst>
    <p:handoutMasterId r:id="rId58"/>
  </p:handoutMasterIdLst>
  <p:sldIdLst>
    <p:sldId id="669" r:id="rId3"/>
    <p:sldId id="657" r:id="rId4"/>
    <p:sldId id="537" r:id="rId5"/>
    <p:sldId id="538" r:id="rId6"/>
    <p:sldId id="542" r:id="rId7"/>
    <p:sldId id="486" r:id="rId8"/>
    <p:sldId id="266" r:id="rId9"/>
    <p:sldId id="518" r:id="rId10"/>
    <p:sldId id="525" r:id="rId11"/>
    <p:sldId id="656" r:id="rId12"/>
    <p:sldId id="539" r:id="rId13"/>
    <p:sldId id="505" r:id="rId14"/>
    <p:sldId id="541" r:id="rId15"/>
    <p:sldId id="533" r:id="rId16"/>
    <p:sldId id="544" r:id="rId17"/>
    <p:sldId id="543" r:id="rId18"/>
    <p:sldId id="551" r:id="rId19"/>
    <p:sldId id="405" r:id="rId20"/>
    <p:sldId id="608" r:id="rId21"/>
    <p:sldId id="373" r:id="rId22"/>
    <p:sldId id="498" r:id="rId23"/>
    <p:sldId id="509" r:id="rId24"/>
    <p:sldId id="546" r:id="rId25"/>
    <p:sldId id="545" r:id="rId26"/>
    <p:sldId id="432" r:id="rId27"/>
    <p:sldId id="595" r:id="rId28"/>
    <p:sldId id="606" r:id="rId29"/>
    <p:sldId id="607" r:id="rId30"/>
    <p:sldId id="267" r:id="rId31"/>
    <p:sldId id="549" r:id="rId32"/>
    <p:sldId id="434" r:id="rId33"/>
    <p:sldId id="284" r:id="rId34"/>
    <p:sldId id="651" r:id="rId35"/>
    <p:sldId id="594" r:id="rId36"/>
    <p:sldId id="605" r:id="rId37"/>
    <p:sldId id="665" r:id="rId38"/>
    <p:sldId id="666" r:id="rId39"/>
    <p:sldId id="649" r:id="rId40"/>
    <p:sldId id="660" r:id="rId41"/>
    <p:sldId id="270" r:id="rId42"/>
    <p:sldId id="658" r:id="rId43"/>
    <p:sldId id="659" r:id="rId44"/>
    <p:sldId id="668" r:id="rId45"/>
    <p:sldId id="655" r:id="rId46"/>
    <p:sldId id="438" r:id="rId47"/>
    <p:sldId id="436" r:id="rId48"/>
    <p:sldId id="663" r:id="rId49"/>
    <p:sldId id="609" r:id="rId50"/>
    <p:sldId id="589" r:id="rId51"/>
    <p:sldId id="510" r:id="rId52"/>
    <p:sldId id="661" r:id="rId53"/>
    <p:sldId id="592" r:id="rId54"/>
    <p:sldId id="670" r:id="rId55"/>
    <p:sldId id="521" r:id="rId56"/>
  </p:sldIdLst>
  <p:sldSz cx="12192000" cy="6858000"/>
  <p:notesSz cx="9388475" cy="7102475"/>
  <p:custDataLst>
    <p:tags r:id="rId5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ull Presentation" id="{1296B996-0434-4117-96AB-43A84F9BF36B}">
          <p14:sldIdLst>
            <p14:sldId id="669"/>
            <p14:sldId id="657"/>
          </p14:sldIdLst>
        </p14:section>
        <p14:section name="Problem" id="{52A96EE1-5E5A-4723-80C4-A1B8740ECBEC}">
          <p14:sldIdLst>
            <p14:sldId id="537"/>
            <p14:sldId id="538"/>
            <p14:sldId id="542"/>
          </p14:sldIdLst>
        </p14:section>
        <p14:section name="Precision Medicine" id="{0F6F26A3-6BF2-43DF-BEFB-DA58E898FD28}">
          <p14:sldIdLst>
            <p14:sldId id="486"/>
            <p14:sldId id="266"/>
            <p14:sldId id="518"/>
            <p14:sldId id="525"/>
            <p14:sldId id="656"/>
            <p14:sldId id="539"/>
            <p14:sldId id="505"/>
            <p14:sldId id="541"/>
            <p14:sldId id="533"/>
          </p14:sldIdLst>
        </p14:section>
        <p14:section name="Problems in Innovation" id="{EA6AF7F0-5E8A-4AFE-92CF-F6950FD26B2C}">
          <p14:sldIdLst>
            <p14:sldId id="544"/>
            <p14:sldId id="543"/>
          </p14:sldIdLst>
        </p14:section>
        <p14:section name="Plugins" id="{773F524F-B038-4964-9D8B-6C3635989D6F}">
          <p14:sldIdLst>
            <p14:sldId id="551"/>
            <p14:sldId id="405"/>
            <p14:sldId id="608"/>
            <p14:sldId id="373"/>
            <p14:sldId id="498"/>
            <p14:sldId id="509"/>
          </p14:sldIdLst>
        </p14:section>
        <p14:section name="Incentivization" id="{7D507BCC-95BD-4F48-BC43-1123009583AB}">
          <p14:sldIdLst>
            <p14:sldId id="546"/>
            <p14:sldId id="545"/>
            <p14:sldId id="432"/>
            <p14:sldId id="595"/>
            <p14:sldId id="606"/>
            <p14:sldId id="607"/>
            <p14:sldId id="267"/>
            <p14:sldId id="549"/>
            <p14:sldId id="434"/>
            <p14:sldId id="284"/>
            <p14:sldId id="651"/>
            <p14:sldId id="594"/>
            <p14:sldId id="605"/>
            <p14:sldId id="665"/>
            <p14:sldId id="666"/>
            <p14:sldId id="649"/>
            <p14:sldId id="660"/>
            <p14:sldId id="270"/>
            <p14:sldId id="658"/>
            <p14:sldId id="659"/>
            <p14:sldId id="668"/>
            <p14:sldId id="655"/>
          </p14:sldIdLst>
        </p14:section>
        <p14:section name="Appendix" id="{D3853329-E188-43C0-BA3A-69822113C020}">
          <p14:sldIdLst>
            <p14:sldId id="438"/>
            <p14:sldId id="436"/>
            <p14:sldId id="663"/>
          </p14:sldIdLst>
        </p14:section>
        <p14:section name="Architecture" id="{3718184C-706F-4FFC-8B9D-BC541FAD752E}">
          <p14:sldIdLst>
            <p14:sldId id="609"/>
            <p14:sldId id="589"/>
            <p14:sldId id="510"/>
          </p14:sldIdLst>
        </p14:section>
        <p14:section name="WIP" id="{17DCDF66-E897-4E68-987E-6D18F789859C}">
          <p14:sldIdLst>
            <p14:sldId id="661"/>
            <p14:sldId id="592"/>
            <p14:sldId id="670"/>
            <p14:sldId id="521"/>
          </p14:sldIdLst>
        </p14:section>
        <p14:section name="Default Section" id="{3290E994-B309-4D21-BADD-24D6BCD7A9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D4738AF-E4F1-0ABA-AAEB-93A2C63B0798}" name="Mike Sinn" initials="MS" userId="2890380d3fc747c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111A"/>
    <a:srgbClr val="000000"/>
    <a:srgbClr val="E4E9ED"/>
    <a:srgbClr val="4472C4"/>
    <a:srgbClr val="FFFFFF"/>
    <a:srgbClr val="333399"/>
    <a:srgbClr val="8729CD"/>
    <a:srgbClr val="8429CD"/>
    <a:srgbClr val="CC0099"/>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1F2506-4E16-4977-B1A5-4AFBE58273F0}" v="31" dt="2022-06-14T03:02:01.9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6727" autoAdjust="0"/>
  </p:normalViewPr>
  <p:slideViewPr>
    <p:cSldViewPr snapToGrid="0">
      <p:cViewPr varScale="1">
        <p:scale>
          <a:sx n="120" d="100"/>
          <a:sy n="120" d="100"/>
        </p:scale>
        <p:origin x="120" y="16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65"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dfeinberg:Downloads:QM%20graph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3112111116953667"/>
          <c:y val="8.0199056976285044E-2"/>
          <c:w val="0.57132658796248292"/>
          <c:h val="0.81010336097368363"/>
        </c:manualLayout>
      </c:layout>
      <c:pieChart>
        <c:varyColors val="1"/>
        <c:ser>
          <c:idx val="0"/>
          <c:order val="0"/>
          <c:tx>
            <c:strRef>
              <c:f>Sheet1!$B$47</c:f>
              <c:strCache>
                <c:ptCount val="1"/>
                <c:pt idx="0">
                  <c:v>Clients</c:v>
                </c:pt>
              </c:strCache>
            </c:strRef>
          </c:tx>
          <c:spPr>
            <a:ln>
              <a:solidFill>
                <a:srgbClr val="7DEF6E"/>
              </a:solidFill>
            </a:ln>
            <a:effectLst/>
            <a:scene3d>
              <a:camera prst="orthographicFront"/>
              <a:lightRig rig="sunset" dir="t"/>
            </a:scene3d>
          </c:spPr>
          <c:explosion val="24"/>
          <c:dPt>
            <c:idx val="0"/>
            <c:bubble3D val="0"/>
            <c:explosion val="40"/>
            <c:extLst>
              <c:ext xmlns:c16="http://schemas.microsoft.com/office/drawing/2014/chart" uri="{C3380CC4-5D6E-409C-BE32-E72D297353CC}">
                <c16:uniqueId val="{00000004-5D40-49FE-A2F3-45CF7F9981A0}"/>
              </c:ext>
            </c:extLst>
          </c:dPt>
          <c:dPt>
            <c:idx val="1"/>
            <c:bubble3D val="0"/>
            <c:explosion val="39"/>
            <c:spPr>
              <a:noFill/>
              <a:ln>
                <a:solidFill>
                  <a:srgbClr val="7DEF6E"/>
                </a:solidFill>
              </a:ln>
              <a:effectLst/>
              <a:scene3d>
                <a:camera prst="orthographicFront"/>
                <a:lightRig rig="sunset" dir="t"/>
              </a:scene3d>
            </c:spPr>
            <c:extLst>
              <c:ext xmlns:c16="http://schemas.microsoft.com/office/drawing/2014/chart" uri="{C3380CC4-5D6E-409C-BE32-E72D297353CC}">
                <c16:uniqueId val="{00000001-5D40-49FE-A2F3-45CF7F9981A0}"/>
              </c:ext>
            </c:extLst>
          </c:dPt>
          <c:dPt>
            <c:idx val="2"/>
            <c:bubble3D val="0"/>
            <c:spPr>
              <a:noFill/>
              <a:ln w="41275">
                <a:solidFill>
                  <a:srgbClr val="7DEF6E"/>
                </a:solidFill>
              </a:ln>
              <a:effectLst/>
              <a:scene3d>
                <a:camera prst="orthographicFront"/>
                <a:lightRig rig="sunset" dir="t"/>
              </a:scene3d>
            </c:spPr>
            <c:extLst>
              <c:ext xmlns:c16="http://schemas.microsoft.com/office/drawing/2014/chart" uri="{C3380CC4-5D6E-409C-BE32-E72D297353CC}">
                <c16:uniqueId val="{00000003-5D40-49FE-A2F3-45CF7F9981A0}"/>
              </c:ext>
            </c:extLst>
          </c:dPt>
          <c:dLbls>
            <c:dLbl>
              <c:idx val="0"/>
              <c:layout>
                <c:manualLayout>
                  <c:x val="-0.12531813962219834"/>
                  <c:y val="1.3021159965623764E-3"/>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1157544166060155"/>
                      <c:h val="0.24563421828908555"/>
                    </c:manualLayout>
                  </c15:layout>
                </c:ext>
                <c:ext xmlns:c16="http://schemas.microsoft.com/office/drawing/2014/chart" uri="{C3380CC4-5D6E-409C-BE32-E72D297353CC}">
                  <c16:uniqueId val="{00000004-5D40-49FE-A2F3-45CF7F9981A0}"/>
                </c:ext>
              </c:extLst>
            </c:dLbl>
            <c:dLbl>
              <c:idx val="1"/>
              <c:layout>
                <c:manualLayout>
                  <c:x val="0.12602162194569982"/>
                  <c:y val="3.6976749587717454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30357019122040296"/>
                      <c:h val="0.28129793510324486"/>
                    </c:manualLayout>
                  </c15:layout>
                </c:ext>
                <c:ext xmlns:c16="http://schemas.microsoft.com/office/drawing/2014/chart" uri="{C3380CC4-5D6E-409C-BE32-E72D297353CC}">
                  <c16:uniqueId val="{00000001-5D40-49FE-A2F3-45CF7F9981A0}"/>
                </c:ext>
              </c:extLst>
            </c:dLbl>
            <c:dLbl>
              <c:idx val="2"/>
              <c:layout>
                <c:manualLayout>
                  <c:x val="8.633609467959652E-2"/>
                  <c:y val="-4.9160685666504077E-2"/>
                </c:manualLayout>
              </c:layout>
              <c:tx>
                <c:rich>
                  <a:bodyPr lIns="2">
                    <a:noAutofit/>
                  </a:bodyPr>
                  <a:lstStyle/>
                  <a:p>
                    <a:pPr>
                      <a:defRPr sz="1400">
                        <a:solidFill>
                          <a:srgbClr val="FFFFFF"/>
                        </a:solidFill>
                        <a:latin typeface="+mn-lt"/>
                      </a:defRPr>
                    </a:pPr>
                    <a:r>
                      <a:rPr lang="en-US" sz="1400" b="0">
                        <a:solidFill>
                          <a:srgbClr val="FFFFFF"/>
                        </a:solidFill>
                        <a:latin typeface="+mn-lt"/>
                      </a:rPr>
                      <a:t>Healthcare Apps/Devices Not Using Digital Health Data Aggregation Services (260,547 customers)</a:t>
                    </a:r>
                  </a:p>
                  <a:p>
                    <a:pPr>
                      <a:defRPr sz="1400">
                        <a:solidFill>
                          <a:srgbClr val="FFFFFF"/>
                        </a:solidFill>
                        <a:latin typeface="+mn-lt"/>
                      </a:defRPr>
                    </a:pPr>
                    <a:r>
                      <a:rPr lang="en-US" sz="1400" b="0">
                        <a:solidFill>
                          <a:srgbClr val="FFFFFF"/>
                        </a:solidFill>
                        <a:latin typeface="+mn-lt"/>
                      </a:rPr>
                      <a:t>97%</a:t>
                    </a:r>
                    <a:endParaRPr lang="en-US" sz="1400" b="0">
                      <a:latin typeface="+mn-lt"/>
                    </a:endParaRPr>
                  </a:p>
                </c:rich>
              </c:tx>
              <c:spPr>
                <a:noFill/>
                <a:ln>
                  <a:noFill/>
                </a:ln>
              </c:sp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ect">
                      <a:avLst/>
                    </a:prstGeom>
                  </c15:spPr>
                  <c15:layout>
                    <c:manualLayout>
                      <c:w val="0.43281109046558258"/>
                      <c:h val="0.45157666132441404"/>
                    </c:manualLayout>
                  </c15:layout>
                  <c15:showDataLabelsRange val="0"/>
                </c:ext>
                <c:ext xmlns:c16="http://schemas.microsoft.com/office/drawing/2014/chart" uri="{C3380CC4-5D6E-409C-BE32-E72D297353CC}">
                  <c16:uniqueId val="{00000003-5D40-49FE-A2F3-45CF7F9981A0}"/>
                </c:ext>
              </c:extLst>
            </c:dLbl>
            <c:spPr>
              <a:noFill/>
              <a:ln>
                <a:noFill/>
              </a:ln>
              <a:effectLst/>
            </c:spPr>
            <c:txPr>
              <a:bodyPr/>
              <a:lstStyle/>
              <a:p>
                <a:pPr>
                  <a:defRPr sz="1400">
                    <a:solidFill>
                      <a:srgbClr val="FFFFFF"/>
                    </a:solidFill>
                    <a:latin typeface="+mn-lt"/>
                  </a:defRPr>
                </a:pPr>
                <a:endParaRPr lang="en-US"/>
              </a:p>
            </c:txPr>
            <c:dLblPos val="bestFit"/>
            <c:showLegendKey val="0"/>
            <c:showVal val="0"/>
            <c:showCatName val="1"/>
            <c:showSerName val="0"/>
            <c:showPercent val="1"/>
            <c:showBubbleSize val="0"/>
            <c:showLeaderLines val="1"/>
            <c:extLst>
              <c:ext xmlns:c15="http://schemas.microsoft.com/office/drawing/2012/chart" uri="{CE6537A1-D6FC-4f65-9D91-7224C49458BB}"/>
            </c:extLst>
          </c:dLbls>
          <c:cat>
            <c:strRef>
              <c:f>Sheet1!$A$48:$A$50</c:f>
              <c:strCache>
                <c:ptCount val="3"/>
                <c:pt idx="0">
                  <c:v>Validic (200 Customers)</c:v>
                </c:pt>
                <c:pt idx="1">
                  <c:v>Human API (8000 Customers)</c:v>
                </c:pt>
                <c:pt idx="2">
                  <c:v>Hospitals/Applications/Devices Not Using Digital Health Data Aggregation Services (260,547 customers)</c:v>
                </c:pt>
              </c:strCache>
            </c:strRef>
          </c:cat>
          <c:val>
            <c:numRef>
              <c:f>Sheet1!$B$48:$B$50</c:f>
              <c:numCache>
                <c:formatCode>#,##0</c:formatCode>
                <c:ptCount val="3"/>
                <c:pt idx="0" formatCode="General">
                  <c:v>200</c:v>
                </c:pt>
                <c:pt idx="1">
                  <c:v>8000</c:v>
                </c:pt>
                <c:pt idx="2">
                  <c:v>260547</c:v>
                </c:pt>
              </c:numCache>
            </c:numRef>
          </c:val>
          <c:extLst>
            <c:ext xmlns:c16="http://schemas.microsoft.com/office/drawing/2014/chart" uri="{C3380CC4-5D6E-409C-BE32-E72D297353CC}">
              <c16:uniqueId val="{00000005-5D40-49FE-A2F3-45CF7F9981A0}"/>
            </c:ext>
          </c:extLst>
        </c:ser>
        <c:ser>
          <c:idx val="1"/>
          <c:order val="1"/>
          <c:tx>
            <c:strRef>
              <c:f>Sheet1!$C$47</c:f>
              <c:strCache>
                <c:ptCount val="1"/>
                <c:pt idx="0">
                  <c:v>Percentage Market Share</c:v>
                </c:pt>
              </c:strCache>
            </c:strRef>
          </c:tx>
          <c:cat>
            <c:strRef>
              <c:f>Sheet1!$A$48:$A$50</c:f>
              <c:strCache>
                <c:ptCount val="3"/>
                <c:pt idx="0">
                  <c:v>Validic (200 Customers)</c:v>
                </c:pt>
                <c:pt idx="1">
                  <c:v>Human API (8000 Customers)</c:v>
                </c:pt>
                <c:pt idx="2">
                  <c:v>Hospitals/Applications/Devices Not Using Digital Health Data Aggregation Services (260,547 customers)</c:v>
                </c:pt>
              </c:strCache>
            </c:strRef>
          </c:cat>
          <c:val>
            <c:numRef>
              <c:f>Sheet1!$C$48:$C$50</c:f>
              <c:numCache>
                <c:formatCode>0.00%</c:formatCode>
                <c:ptCount val="3"/>
                <c:pt idx="0">
                  <c:v>8.0000000000000004E-4</c:v>
                </c:pt>
                <c:pt idx="1">
                  <c:v>3.0700000000000002E-2</c:v>
                </c:pt>
                <c:pt idx="2">
                  <c:v>0.96850000000000003</c:v>
                </c:pt>
              </c:numCache>
            </c:numRef>
          </c:val>
          <c:extLst>
            <c:ext xmlns:c16="http://schemas.microsoft.com/office/drawing/2014/chart" uri="{C3380CC4-5D6E-409C-BE32-E72D297353CC}">
              <c16:uniqueId val="{00000006-5D40-49FE-A2F3-45CF7F9981A0}"/>
            </c:ext>
          </c:extLst>
        </c:ser>
        <c:dLbls>
          <c:showLegendKey val="0"/>
          <c:showVal val="0"/>
          <c:showCatName val="0"/>
          <c:showSerName val="0"/>
          <c:showPercent val="0"/>
          <c:showBubbleSize val="0"/>
          <c:showLeaderLines val="1"/>
        </c:dLbls>
        <c:firstSliceAng val="0"/>
      </c:pieChart>
    </c:plotArea>
    <c:plotVisOnly val="1"/>
    <c:dispBlanksAs val="gap"/>
    <c:showDLblsOverMax val="0"/>
  </c:chart>
  <c:spPr>
    <a:noFill/>
  </c:spPr>
  <c:externalData r:id="rId1">
    <c:autoUpdate val="0"/>
  </c:externalData>
</c:chartSpace>
</file>

<file path=ppt/comments/modernComment_219_49097D3B.xml><?xml version="1.0" encoding="utf-8"?>
<p188:cmLst xmlns:a="http://schemas.openxmlformats.org/drawingml/2006/main" xmlns:r="http://schemas.openxmlformats.org/officeDocument/2006/relationships" xmlns:p188="http://schemas.microsoft.com/office/powerpoint/2018/8/main">
  <p188:cm id="{DBE0C181-3A0B-4458-A55A-0908FC51C2DC}" authorId="{2D4738AF-E4F1-0ABA-AAEB-93A2C63B0798}" created="2022-04-27T18:11:09.795">
    <pc:sldMkLst xmlns:pc="http://schemas.microsoft.com/office/powerpoint/2013/main/command">
      <pc:docMk/>
      <pc:sldMk cId="1225358651" sldId="537"/>
    </pc:sldMkLst>
    <p188:txBody>
      <a:bodyPr/>
      <a:lstStyle/>
      <a:p>
        <a:r>
          <a:rPr lang="en-US"/>
          <a:t>Eli: As a general comment, we're on a good path. What we should be inspired by and adapt it to serve us best: this is the OG sequoia pitch deck
Get inspiration from: https://visme.co/blog/best-pitch-decks/ 
Steal some design ideas: https://www.openvc.app/opendeck.php
Except for a couple of outliers, all decks are super simple. 
So this is our PROBLEM SLIDE
We're doing well on this slide, although, why "inflammation"? ​People are suffering from undiagnosed or hard-to-diagnose diseases, sure. And these may have to do with inflammation in most cases. However, if we start with "inflammation", we should continue with that theme throughout, otherwise, people will continue to wonder where inflammation comes into play again until the end of the deck.</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B4F792-90E1-824A-9CD5-64A34A5F0349}" type="doc">
      <dgm:prSet loTypeId="urn:microsoft.com/office/officeart/2005/8/layout/radial4" loCatId="" qsTypeId="urn:microsoft.com/office/officeart/2005/8/quickstyle/simple4" qsCatId="simple" csTypeId="urn:microsoft.com/office/officeart/2005/8/colors/accent1_2" csCatId="accent1" phldr="1"/>
      <dgm:spPr/>
      <dgm:t>
        <a:bodyPr/>
        <a:lstStyle/>
        <a:p>
          <a:endParaRPr lang="en-US"/>
        </a:p>
      </dgm:t>
    </dgm:pt>
    <dgm:pt modelId="{7986A950-C9E6-7743-A68F-54CAB3F77A74}">
      <dgm:prSet phldrT="[Text]"/>
      <dgm:spPr>
        <a:solidFill>
          <a:srgbClr val="F0606E"/>
        </a:solidFill>
        <a:ln>
          <a:noFill/>
        </a:ln>
      </dgm:spPr>
      <dgm:t>
        <a:bodyPr lIns="10160"/>
        <a:lstStyle/>
        <a:p>
          <a:r>
            <a:rPr lang="en-US">
              <a:solidFill>
                <a:schemeClr val="tx1"/>
              </a:solidFill>
              <a:latin typeface="+mn-lt"/>
            </a:rPr>
            <a:t>268,747 Potential Customers</a:t>
          </a:r>
        </a:p>
      </dgm:t>
    </dgm:pt>
    <dgm:pt modelId="{71CE2B07-BB4D-E545-B7AD-79E03B14F7C9}" type="parTrans" cxnId="{4F7E0BFE-0601-734C-85A3-D6C5848E4402}">
      <dgm:prSet/>
      <dgm:spPr/>
      <dgm:t>
        <a:bodyPr/>
        <a:lstStyle/>
        <a:p>
          <a:endParaRPr lang="en-US"/>
        </a:p>
      </dgm:t>
    </dgm:pt>
    <dgm:pt modelId="{3477092B-FC4B-1F40-A580-741DECC1FA4C}" type="sibTrans" cxnId="{4F7E0BFE-0601-734C-85A3-D6C5848E4402}">
      <dgm:prSet/>
      <dgm:spPr/>
      <dgm:t>
        <a:bodyPr/>
        <a:lstStyle/>
        <a:p>
          <a:endParaRPr lang="en-US"/>
        </a:p>
      </dgm:t>
    </dgm:pt>
    <dgm:pt modelId="{0039B600-BDC0-3244-B89D-58EB78F84688}">
      <dgm:prSet phldrT="[Text]"/>
      <dgm:spPr>
        <a:solidFill>
          <a:srgbClr val="F0606E"/>
        </a:solidFill>
        <a:ln>
          <a:noFill/>
        </a:ln>
      </dgm:spPr>
      <dgm:t>
        <a:bodyPr/>
        <a:lstStyle/>
        <a:p>
          <a:r>
            <a:rPr lang="en-US">
              <a:solidFill>
                <a:schemeClr val="tx1"/>
              </a:solidFill>
              <a:latin typeface="+mn-lt"/>
            </a:rPr>
            <a:t>97,000 Health and Fitness Applications </a:t>
          </a:r>
        </a:p>
      </dgm:t>
    </dgm:pt>
    <dgm:pt modelId="{D03AC3A1-A523-6A47-BB2B-F939626625A8}" type="parTrans" cxnId="{41601865-C56E-6E42-83D3-34C82AD58A20}">
      <dgm:prSet/>
      <dgm:spPr>
        <a:solidFill>
          <a:srgbClr val="7DEF6E"/>
        </a:solidFill>
        <a:ln>
          <a:noFill/>
        </a:ln>
      </dgm:spPr>
      <dgm:t>
        <a:bodyPr/>
        <a:lstStyle/>
        <a:p>
          <a:endParaRPr lang="en-US"/>
        </a:p>
      </dgm:t>
    </dgm:pt>
    <dgm:pt modelId="{BC5D83A5-6EA0-304A-A5CA-2DD0DCC78155}" type="sibTrans" cxnId="{41601865-C56E-6E42-83D3-34C82AD58A20}">
      <dgm:prSet/>
      <dgm:spPr/>
      <dgm:t>
        <a:bodyPr/>
        <a:lstStyle/>
        <a:p>
          <a:endParaRPr lang="en-US"/>
        </a:p>
      </dgm:t>
    </dgm:pt>
    <dgm:pt modelId="{73505910-5AC2-3C41-A053-BC3FCDD8F46A}">
      <dgm:prSet phldrT="[Text]"/>
      <dgm:spPr>
        <a:solidFill>
          <a:srgbClr val="F0606E"/>
        </a:solidFill>
        <a:ln>
          <a:noFill/>
        </a:ln>
      </dgm:spPr>
      <dgm:t>
        <a:bodyPr/>
        <a:lstStyle/>
        <a:p>
          <a:r>
            <a:rPr lang="en-US">
              <a:solidFill>
                <a:schemeClr val="tx1"/>
              </a:solidFill>
              <a:latin typeface="+mn-lt"/>
            </a:rPr>
            <a:t>165 Pharmaceutical Companies</a:t>
          </a:r>
        </a:p>
      </dgm:t>
    </dgm:pt>
    <dgm:pt modelId="{0CE3EBA0-1A80-974D-986D-1DC14D7DD703}" type="parTrans" cxnId="{6E45A429-DAFC-3E4B-8C33-B8DBC284B461}">
      <dgm:prSet/>
      <dgm:spPr>
        <a:solidFill>
          <a:srgbClr val="7DEF6E"/>
        </a:solidFill>
        <a:ln>
          <a:noFill/>
        </a:ln>
      </dgm:spPr>
      <dgm:t>
        <a:bodyPr/>
        <a:lstStyle/>
        <a:p>
          <a:endParaRPr lang="en-US"/>
        </a:p>
      </dgm:t>
    </dgm:pt>
    <dgm:pt modelId="{BC36BEBA-021E-E748-94DB-CD8F910DC3CC}" type="sibTrans" cxnId="{6E45A429-DAFC-3E4B-8C33-B8DBC284B461}">
      <dgm:prSet/>
      <dgm:spPr/>
      <dgm:t>
        <a:bodyPr/>
        <a:lstStyle/>
        <a:p>
          <a:endParaRPr lang="en-US"/>
        </a:p>
      </dgm:t>
    </dgm:pt>
    <dgm:pt modelId="{0A43E97F-EA47-3A4E-8250-8048866E95AF}">
      <dgm:prSet phldrT="[Text]"/>
      <dgm:spPr>
        <a:solidFill>
          <a:srgbClr val="F0606E"/>
        </a:solidFill>
        <a:ln>
          <a:noFill/>
        </a:ln>
      </dgm:spPr>
      <dgm:t>
        <a:bodyPr/>
        <a:lstStyle/>
        <a:p>
          <a:r>
            <a:rPr lang="en-US">
              <a:solidFill>
                <a:schemeClr val="tx1"/>
              </a:solidFill>
              <a:latin typeface="+mn-lt"/>
            </a:rPr>
            <a:t>171,582 Hospitals </a:t>
          </a:r>
        </a:p>
      </dgm:t>
    </dgm:pt>
    <dgm:pt modelId="{63CCF1FE-B994-BC49-8EEB-18F3C22719C2}" type="parTrans" cxnId="{42BD17CE-8905-ED44-B792-9B7F75C759F1}">
      <dgm:prSet/>
      <dgm:spPr>
        <a:solidFill>
          <a:srgbClr val="7DEF6E"/>
        </a:solidFill>
        <a:ln>
          <a:noFill/>
        </a:ln>
      </dgm:spPr>
      <dgm:t>
        <a:bodyPr/>
        <a:lstStyle/>
        <a:p>
          <a:endParaRPr lang="en-US"/>
        </a:p>
      </dgm:t>
    </dgm:pt>
    <dgm:pt modelId="{D5C19E8B-1841-9E4B-B47E-FB890DD9604E}" type="sibTrans" cxnId="{42BD17CE-8905-ED44-B792-9B7F75C759F1}">
      <dgm:prSet/>
      <dgm:spPr/>
      <dgm:t>
        <a:bodyPr/>
        <a:lstStyle/>
        <a:p>
          <a:endParaRPr lang="en-US"/>
        </a:p>
      </dgm:t>
    </dgm:pt>
    <dgm:pt modelId="{39F31C70-EBE6-FE45-BCD0-02E356421B85}" type="pres">
      <dgm:prSet presAssocID="{0BB4F792-90E1-824A-9CD5-64A34A5F0349}" presName="cycle" presStyleCnt="0">
        <dgm:presLayoutVars>
          <dgm:chMax val="1"/>
          <dgm:dir/>
          <dgm:animLvl val="ctr"/>
          <dgm:resizeHandles val="exact"/>
        </dgm:presLayoutVars>
      </dgm:prSet>
      <dgm:spPr/>
    </dgm:pt>
    <dgm:pt modelId="{40A6F5FA-601D-AF42-B9F9-FEC5B69A22B8}" type="pres">
      <dgm:prSet presAssocID="{7986A950-C9E6-7743-A68F-54CAB3F77A74}" presName="centerShape" presStyleLbl="node0" presStyleIdx="0" presStyleCnt="1"/>
      <dgm:spPr/>
    </dgm:pt>
    <dgm:pt modelId="{6EEBCF20-602C-8E4C-B4D4-CA29844CF72C}" type="pres">
      <dgm:prSet presAssocID="{D03AC3A1-A523-6A47-BB2B-F939626625A8}" presName="parTrans" presStyleLbl="bgSibTrans2D1" presStyleIdx="0" presStyleCnt="3"/>
      <dgm:spPr/>
    </dgm:pt>
    <dgm:pt modelId="{07FEF280-C677-E343-8D65-2780612D4104}" type="pres">
      <dgm:prSet presAssocID="{0039B600-BDC0-3244-B89D-58EB78F84688}" presName="node" presStyleLbl="node1" presStyleIdx="0" presStyleCnt="3" custRadScaleRad="100000" custRadScaleInc="0">
        <dgm:presLayoutVars>
          <dgm:bulletEnabled val="1"/>
        </dgm:presLayoutVars>
      </dgm:prSet>
      <dgm:spPr/>
    </dgm:pt>
    <dgm:pt modelId="{5E80A7B2-6784-FC4A-844E-DC78CBE88031}" type="pres">
      <dgm:prSet presAssocID="{0CE3EBA0-1A80-974D-986D-1DC14D7DD703}" presName="parTrans" presStyleLbl="bgSibTrans2D1" presStyleIdx="1" presStyleCnt="3"/>
      <dgm:spPr/>
    </dgm:pt>
    <dgm:pt modelId="{9D172CA5-7CAB-1647-9D57-0AED991B6835}" type="pres">
      <dgm:prSet presAssocID="{73505910-5AC2-3C41-A053-BC3FCDD8F46A}" presName="node" presStyleLbl="node1" presStyleIdx="1" presStyleCnt="3">
        <dgm:presLayoutVars>
          <dgm:bulletEnabled val="1"/>
        </dgm:presLayoutVars>
      </dgm:prSet>
      <dgm:spPr/>
    </dgm:pt>
    <dgm:pt modelId="{36A925A7-6DB0-0F4E-90E5-C3B724DAEBA4}" type="pres">
      <dgm:prSet presAssocID="{63CCF1FE-B994-BC49-8EEB-18F3C22719C2}" presName="parTrans" presStyleLbl="bgSibTrans2D1" presStyleIdx="2" presStyleCnt="3"/>
      <dgm:spPr/>
    </dgm:pt>
    <dgm:pt modelId="{8361D293-4490-874F-B312-9AFA329AB918}" type="pres">
      <dgm:prSet presAssocID="{0A43E97F-EA47-3A4E-8250-8048866E95AF}" presName="node" presStyleLbl="node1" presStyleIdx="2" presStyleCnt="3">
        <dgm:presLayoutVars>
          <dgm:bulletEnabled val="1"/>
        </dgm:presLayoutVars>
      </dgm:prSet>
      <dgm:spPr/>
    </dgm:pt>
  </dgm:ptLst>
  <dgm:cxnLst>
    <dgm:cxn modelId="{7D1B4F00-AF07-C543-A949-41C4CA4A1924}" type="presOf" srcId="{7986A950-C9E6-7743-A68F-54CAB3F77A74}" destId="{40A6F5FA-601D-AF42-B9F9-FEC5B69A22B8}" srcOrd="0" destOrd="0" presId="urn:microsoft.com/office/officeart/2005/8/layout/radial4"/>
    <dgm:cxn modelId="{C721CC18-89A3-884E-B12F-66179E556CAC}" type="presOf" srcId="{0039B600-BDC0-3244-B89D-58EB78F84688}" destId="{07FEF280-C677-E343-8D65-2780612D4104}" srcOrd="0" destOrd="0" presId="urn:microsoft.com/office/officeart/2005/8/layout/radial4"/>
    <dgm:cxn modelId="{6E45A429-DAFC-3E4B-8C33-B8DBC284B461}" srcId="{7986A950-C9E6-7743-A68F-54CAB3F77A74}" destId="{73505910-5AC2-3C41-A053-BC3FCDD8F46A}" srcOrd="1" destOrd="0" parTransId="{0CE3EBA0-1A80-974D-986D-1DC14D7DD703}" sibTransId="{BC36BEBA-021E-E748-94DB-CD8F910DC3CC}"/>
    <dgm:cxn modelId="{C6B33364-1C69-B446-A18F-2BD946EE8414}" type="presOf" srcId="{0A43E97F-EA47-3A4E-8250-8048866E95AF}" destId="{8361D293-4490-874F-B312-9AFA329AB918}" srcOrd="0" destOrd="0" presId="urn:microsoft.com/office/officeart/2005/8/layout/radial4"/>
    <dgm:cxn modelId="{41601865-C56E-6E42-83D3-34C82AD58A20}" srcId="{7986A950-C9E6-7743-A68F-54CAB3F77A74}" destId="{0039B600-BDC0-3244-B89D-58EB78F84688}" srcOrd="0" destOrd="0" parTransId="{D03AC3A1-A523-6A47-BB2B-F939626625A8}" sibTransId="{BC5D83A5-6EA0-304A-A5CA-2DD0DCC78155}"/>
    <dgm:cxn modelId="{59A80E7C-B314-904D-A23B-EAA7B21324D7}" type="presOf" srcId="{73505910-5AC2-3C41-A053-BC3FCDD8F46A}" destId="{9D172CA5-7CAB-1647-9D57-0AED991B6835}" srcOrd="0" destOrd="0" presId="urn:microsoft.com/office/officeart/2005/8/layout/radial4"/>
    <dgm:cxn modelId="{8E84F680-067A-864F-86C2-4D0534805DB6}" type="presOf" srcId="{0CE3EBA0-1A80-974D-986D-1DC14D7DD703}" destId="{5E80A7B2-6784-FC4A-844E-DC78CBE88031}" srcOrd="0" destOrd="0" presId="urn:microsoft.com/office/officeart/2005/8/layout/radial4"/>
    <dgm:cxn modelId="{4F318492-F7B3-2145-B31C-E4CF2CE49272}" type="presOf" srcId="{0BB4F792-90E1-824A-9CD5-64A34A5F0349}" destId="{39F31C70-EBE6-FE45-BCD0-02E356421B85}" srcOrd="0" destOrd="0" presId="urn:microsoft.com/office/officeart/2005/8/layout/radial4"/>
    <dgm:cxn modelId="{42BD17CE-8905-ED44-B792-9B7F75C759F1}" srcId="{7986A950-C9E6-7743-A68F-54CAB3F77A74}" destId="{0A43E97F-EA47-3A4E-8250-8048866E95AF}" srcOrd="2" destOrd="0" parTransId="{63CCF1FE-B994-BC49-8EEB-18F3C22719C2}" sibTransId="{D5C19E8B-1841-9E4B-B47E-FB890DD9604E}"/>
    <dgm:cxn modelId="{7F1D74F3-526E-DC49-90DD-9710FBB61122}" type="presOf" srcId="{63CCF1FE-B994-BC49-8EEB-18F3C22719C2}" destId="{36A925A7-6DB0-0F4E-90E5-C3B724DAEBA4}" srcOrd="0" destOrd="0" presId="urn:microsoft.com/office/officeart/2005/8/layout/radial4"/>
    <dgm:cxn modelId="{CC4E24F6-38E9-9A4F-8E62-7759428C8F79}" type="presOf" srcId="{D03AC3A1-A523-6A47-BB2B-F939626625A8}" destId="{6EEBCF20-602C-8E4C-B4D4-CA29844CF72C}" srcOrd="0" destOrd="0" presId="urn:microsoft.com/office/officeart/2005/8/layout/radial4"/>
    <dgm:cxn modelId="{4F7E0BFE-0601-734C-85A3-D6C5848E4402}" srcId="{0BB4F792-90E1-824A-9CD5-64A34A5F0349}" destId="{7986A950-C9E6-7743-A68F-54CAB3F77A74}" srcOrd="0" destOrd="0" parTransId="{71CE2B07-BB4D-E545-B7AD-79E03B14F7C9}" sibTransId="{3477092B-FC4B-1F40-A580-741DECC1FA4C}"/>
    <dgm:cxn modelId="{915477D6-E613-7141-AF56-129FDF229D25}" type="presParOf" srcId="{39F31C70-EBE6-FE45-BCD0-02E356421B85}" destId="{40A6F5FA-601D-AF42-B9F9-FEC5B69A22B8}" srcOrd="0" destOrd="0" presId="urn:microsoft.com/office/officeart/2005/8/layout/radial4"/>
    <dgm:cxn modelId="{FB81DB6B-3CE3-1B47-8A8B-BF48D8B1345D}" type="presParOf" srcId="{39F31C70-EBE6-FE45-BCD0-02E356421B85}" destId="{6EEBCF20-602C-8E4C-B4D4-CA29844CF72C}" srcOrd="1" destOrd="0" presId="urn:microsoft.com/office/officeart/2005/8/layout/radial4"/>
    <dgm:cxn modelId="{010C7010-C44C-B141-99A7-9CE45AC61303}" type="presParOf" srcId="{39F31C70-EBE6-FE45-BCD0-02E356421B85}" destId="{07FEF280-C677-E343-8D65-2780612D4104}" srcOrd="2" destOrd="0" presId="urn:microsoft.com/office/officeart/2005/8/layout/radial4"/>
    <dgm:cxn modelId="{57FAF07D-9EF6-AB40-977D-6AA31C3F1CE7}" type="presParOf" srcId="{39F31C70-EBE6-FE45-BCD0-02E356421B85}" destId="{5E80A7B2-6784-FC4A-844E-DC78CBE88031}" srcOrd="3" destOrd="0" presId="urn:microsoft.com/office/officeart/2005/8/layout/radial4"/>
    <dgm:cxn modelId="{0CF48293-EC64-E148-9835-3E014DF7D7C0}" type="presParOf" srcId="{39F31C70-EBE6-FE45-BCD0-02E356421B85}" destId="{9D172CA5-7CAB-1647-9D57-0AED991B6835}" srcOrd="4" destOrd="0" presId="urn:microsoft.com/office/officeart/2005/8/layout/radial4"/>
    <dgm:cxn modelId="{C809D44F-D787-F645-9D72-E7DFD44083B0}" type="presParOf" srcId="{39F31C70-EBE6-FE45-BCD0-02E356421B85}" destId="{36A925A7-6DB0-0F4E-90E5-C3B724DAEBA4}" srcOrd="5" destOrd="0" presId="urn:microsoft.com/office/officeart/2005/8/layout/radial4"/>
    <dgm:cxn modelId="{42AA77DD-54A6-AD46-898B-224A9836CA8B}" type="presParOf" srcId="{39F31C70-EBE6-FE45-BCD0-02E356421B85}" destId="{8361D293-4490-874F-B312-9AFA329AB918}" srcOrd="6" destOrd="0" presId="urn:microsoft.com/office/officeart/2005/8/layout/radial4"/>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6F5FA-601D-AF42-B9F9-FEC5B69A22B8}">
      <dsp:nvSpPr>
        <dsp:cNvPr id="0" name=""/>
        <dsp:cNvSpPr/>
      </dsp:nvSpPr>
      <dsp:spPr>
        <a:xfrm>
          <a:off x="1737831" y="2336438"/>
          <a:ext cx="1602931" cy="1602931"/>
        </a:xfrm>
        <a:prstGeom prst="ellipse">
          <a:avLst/>
        </a:prstGeom>
        <a:solidFill>
          <a:srgbClr val="F0606E"/>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tx1"/>
              </a:solidFill>
              <a:latin typeface="+mn-lt"/>
            </a:rPr>
            <a:t>268,747 Potential Customers</a:t>
          </a:r>
        </a:p>
      </dsp:txBody>
      <dsp:txXfrm>
        <a:off x="1972575" y="2571182"/>
        <a:ext cx="1133443" cy="1133443"/>
      </dsp:txXfrm>
    </dsp:sp>
    <dsp:sp modelId="{6EEBCF20-602C-8E4C-B4D4-CA29844CF72C}">
      <dsp:nvSpPr>
        <dsp:cNvPr id="0" name=""/>
        <dsp:cNvSpPr/>
      </dsp:nvSpPr>
      <dsp:spPr>
        <a:xfrm rot="12900000">
          <a:off x="648008" y="2036793"/>
          <a:ext cx="1289908" cy="456835"/>
        </a:xfrm>
        <a:prstGeom prst="leftArrow">
          <a:avLst>
            <a:gd name="adj1" fmla="val 60000"/>
            <a:gd name="adj2" fmla="val 50000"/>
          </a:avLst>
        </a:prstGeom>
        <a:solidFill>
          <a:srgbClr val="7DEF6E"/>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7FEF280-C677-E343-8D65-2780612D4104}">
      <dsp:nvSpPr>
        <dsp:cNvPr id="0" name=""/>
        <dsp:cNvSpPr/>
      </dsp:nvSpPr>
      <dsp:spPr>
        <a:xfrm>
          <a:off x="3254" y="1286167"/>
          <a:ext cx="1522784" cy="1218227"/>
        </a:xfrm>
        <a:prstGeom prst="roundRect">
          <a:avLst>
            <a:gd name="adj" fmla="val 10000"/>
          </a:avLst>
        </a:prstGeom>
        <a:solidFill>
          <a:srgbClr val="F0606E"/>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latin typeface="+mn-lt"/>
            </a:rPr>
            <a:t>97,000 Health and Fitness Applications </a:t>
          </a:r>
        </a:p>
      </dsp:txBody>
      <dsp:txXfrm>
        <a:off x="38935" y="1321848"/>
        <a:ext cx="1451422" cy="1146865"/>
      </dsp:txXfrm>
    </dsp:sp>
    <dsp:sp modelId="{5E80A7B2-6784-FC4A-844E-DC78CBE88031}">
      <dsp:nvSpPr>
        <dsp:cNvPr id="0" name=""/>
        <dsp:cNvSpPr/>
      </dsp:nvSpPr>
      <dsp:spPr>
        <a:xfrm rot="16200000">
          <a:off x="1894342" y="1387993"/>
          <a:ext cx="1289908" cy="456835"/>
        </a:xfrm>
        <a:prstGeom prst="leftArrow">
          <a:avLst>
            <a:gd name="adj1" fmla="val 60000"/>
            <a:gd name="adj2" fmla="val 50000"/>
          </a:avLst>
        </a:prstGeom>
        <a:solidFill>
          <a:srgbClr val="7DEF6E"/>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9D172CA5-7CAB-1647-9D57-0AED991B6835}">
      <dsp:nvSpPr>
        <dsp:cNvPr id="0" name=""/>
        <dsp:cNvSpPr/>
      </dsp:nvSpPr>
      <dsp:spPr>
        <a:xfrm>
          <a:off x="1777904" y="362342"/>
          <a:ext cx="1522784" cy="1218227"/>
        </a:xfrm>
        <a:prstGeom prst="roundRect">
          <a:avLst>
            <a:gd name="adj" fmla="val 10000"/>
          </a:avLst>
        </a:prstGeom>
        <a:solidFill>
          <a:srgbClr val="F0606E"/>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latin typeface="+mn-lt"/>
            </a:rPr>
            <a:t>165 Pharmaceutical Companies</a:t>
          </a:r>
        </a:p>
      </dsp:txBody>
      <dsp:txXfrm>
        <a:off x="1813585" y="398023"/>
        <a:ext cx="1451422" cy="1146865"/>
      </dsp:txXfrm>
    </dsp:sp>
    <dsp:sp modelId="{36A925A7-6DB0-0F4E-90E5-C3B724DAEBA4}">
      <dsp:nvSpPr>
        <dsp:cNvPr id="0" name=""/>
        <dsp:cNvSpPr/>
      </dsp:nvSpPr>
      <dsp:spPr>
        <a:xfrm rot="19500000">
          <a:off x="3140677" y="2036793"/>
          <a:ext cx="1289908" cy="456835"/>
        </a:xfrm>
        <a:prstGeom prst="leftArrow">
          <a:avLst>
            <a:gd name="adj1" fmla="val 60000"/>
            <a:gd name="adj2" fmla="val 50000"/>
          </a:avLst>
        </a:prstGeom>
        <a:solidFill>
          <a:srgbClr val="7DEF6E"/>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361D293-4490-874F-B312-9AFA329AB918}">
      <dsp:nvSpPr>
        <dsp:cNvPr id="0" name=""/>
        <dsp:cNvSpPr/>
      </dsp:nvSpPr>
      <dsp:spPr>
        <a:xfrm>
          <a:off x="3552554" y="1286167"/>
          <a:ext cx="1522784" cy="1218227"/>
        </a:xfrm>
        <a:prstGeom prst="roundRect">
          <a:avLst>
            <a:gd name="adj" fmla="val 10000"/>
          </a:avLst>
        </a:prstGeom>
        <a:solidFill>
          <a:srgbClr val="F0606E"/>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latin typeface="+mn-lt"/>
            </a:rPr>
            <a:t>171,582 Hospitals </a:t>
          </a:r>
        </a:p>
      </dsp:txBody>
      <dsp:txXfrm>
        <a:off x="3588235" y="1321848"/>
        <a:ext cx="1451422" cy="1146865"/>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6/17/2022</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6/17/2022</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rticles.sequoiacap.com/writing-a-business-pla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www.openvc.app/opendeck.php" TargetMode="External"/><Relationship Id="rId4" Type="http://schemas.openxmlformats.org/officeDocument/2006/relationships/hyperlink" Target="https://visme.co/blog/best-pitch-deck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i.imgur.com/uODjrRU.pn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rticles.sequoiacap.com/writing-a-business-plan"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www.openvc.app/opendeck.php" TargetMode="External"/><Relationship Id="rId4" Type="http://schemas.openxmlformats.org/officeDocument/2006/relationships/hyperlink" Target="https://visme.co/blog/best-pitch-deck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healthcapital.com/hcc/newsletter/02_21/HTML/2040/convert_healthcare_in_2040.php#_ednref4"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ww.thebusinessplanshop.com/blog/en/entry/tam_sam_som"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ticles.sequoiacap.com/writing-a-business-plan"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www.openvc.app/opendeck.php" TargetMode="External"/><Relationship Id="rId4" Type="http://schemas.openxmlformats.org/officeDocument/2006/relationships/hyperlink" Target="https://visme.co/blog/best-pitch-deck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imgur.com/dJ0sHQ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Lowering friction between data sources, digital health businesses, and patients to improve health outcomes faster, cheaper and better. </a:t>
            </a:r>
          </a:p>
          <a:p>
            <a:endParaRPr lang="en-US"/>
          </a:p>
          <a:p>
            <a:r>
              <a:rPr lang="en-US" b="0" i="0">
                <a:solidFill>
                  <a:srgbClr val="202124"/>
                </a:solidFill>
                <a:effectLst/>
                <a:latin typeface="Roboto" panose="02000000000000000000" pitchFamily="2" charset="0"/>
              </a:rPr>
              <a:t>trust enabler - patients trust sharing their data, researchers trust integrity of data, digital health trusts effectiveness</a:t>
            </a:r>
            <a:endParaRPr lang="en-US"/>
          </a:p>
          <a:p>
            <a:endParaRPr lang="en-US"/>
          </a:p>
          <a:p>
            <a:endParaRPr lang="en-US"/>
          </a:p>
          <a:p>
            <a:r>
              <a:rPr lang="en-US"/>
              <a:t>Brian Kennedy</a:t>
            </a:r>
          </a:p>
          <a:p>
            <a:endParaRPr lang="en-US">
              <a:cs typeface="Calibri"/>
            </a:endParaRPr>
          </a:p>
          <a:p>
            <a:r>
              <a:rPr lang="en-US">
                <a:cs typeface="Calibri"/>
              </a:rPr>
              <a:t>Eli: As a general comment, we're on a good path. What we should be inspired by and adapt it to serve us best: this is the </a:t>
            </a:r>
            <a:r>
              <a:rPr lang="en-US">
                <a:cs typeface="Calibri"/>
                <a:hlinkClick r:id="rId3"/>
              </a:rPr>
              <a:t>OG sequoia pitch deck</a:t>
            </a:r>
            <a:endParaRPr lang="en-US">
              <a:cs typeface="Calibri"/>
            </a:endParaRPr>
          </a:p>
          <a:p>
            <a:r>
              <a:rPr lang="en-US">
                <a:cs typeface="Calibri"/>
              </a:rPr>
              <a:t>Get inspiration from: </a:t>
            </a:r>
            <a:r>
              <a:rPr lang="en-US">
                <a:hlinkClick r:id="rId4"/>
              </a:rPr>
              <a:t>https://visme.co/blog/best-pitch-decks/</a:t>
            </a:r>
            <a:r>
              <a:rPr lang="en-US"/>
              <a:t> </a:t>
            </a:r>
          </a:p>
          <a:p>
            <a:r>
              <a:rPr lang="en-US">
                <a:cs typeface="Calibri"/>
              </a:rPr>
              <a:t>Steal some design ideas: </a:t>
            </a:r>
            <a:r>
              <a:rPr lang="en-US">
                <a:hlinkClick r:id="rId5"/>
              </a:rPr>
              <a:t>https://www.openvc.app/opendeck.php</a:t>
            </a:r>
            <a:endParaRPr lang="en-US"/>
          </a:p>
          <a:p>
            <a:r>
              <a:rPr lang="en-US"/>
              <a:t>Except for a couple of outliers, all decks are super simple. </a:t>
            </a:r>
          </a:p>
          <a:p>
            <a:endParaRPr lang="en-US"/>
          </a:p>
          <a:p>
            <a:r>
              <a:rPr lang="en-US"/>
              <a:t>So this is our PROBLEM SLIDE</a:t>
            </a:r>
            <a:br>
              <a:rPr lang="en-US"/>
            </a:br>
            <a:r>
              <a:rPr lang="en-US"/>
              <a:t>We're doing well on this slide, although, why "inflammation"? ​People are suffering from undiagnosed or hard-to-diagnose diseases, sure. And these may have to do with inflammation in most cases. However, if we start with "inflammation", we should continue with that theme throughout, otherwise, people will continue to wonder where inflammation comes into play again until the end of the deck.</a:t>
            </a:r>
            <a:endParaRPr lang="en-US">
              <a:cs typeface="Calibri"/>
            </a:endParaRPr>
          </a:p>
          <a:p>
            <a:endParaRPr lang="en-US">
              <a:cs typeface="Calibri"/>
            </a:endParaRPr>
          </a:p>
          <a:p>
            <a:r>
              <a:rPr lang="en-US">
                <a:cs typeface="Calibri"/>
              </a:rPr>
              <a:t> </a:t>
            </a:r>
          </a:p>
        </p:txBody>
      </p:sp>
      <p:sp>
        <p:nvSpPr>
          <p:cNvPr id="4" name="Slide Number Placeholder 3"/>
          <p:cNvSpPr>
            <a:spLocks noGrp="1"/>
          </p:cNvSpPr>
          <p:nvPr>
            <p:ph type="sldNum" sz="quarter" idx="5"/>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2102431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 Spellcheck on "optimize"</a:t>
            </a:r>
          </a:p>
          <a:p>
            <a:endParaRPr lang="en-US">
              <a:cs typeface="Calibri"/>
            </a:endParaRPr>
          </a:p>
          <a:p>
            <a:r>
              <a:rPr lang="en-US">
                <a:cs typeface="Calibri"/>
              </a:rPr>
              <a:t>E: This is our PRODUCT. </a:t>
            </a:r>
          </a:p>
          <a:p>
            <a:r>
              <a:rPr lang="en-US">
                <a:cs typeface="Calibri"/>
              </a:rPr>
              <a:t>E: So we're creating our own "index" and weighting. For this to be accepted/funded, and for customer acquisition, we need credibility. I think cred in general is paid little to no attention in DAOs because, well, look at all this amazing traction we can get from people in the discord. See my comments in the next slide. </a:t>
            </a:r>
          </a:p>
        </p:txBody>
      </p:sp>
      <p:sp>
        <p:nvSpPr>
          <p:cNvPr id="4" name="Slide Number Placeholder 3"/>
          <p:cNvSpPr>
            <a:spLocks noGrp="1"/>
          </p:cNvSpPr>
          <p:nvPr>
            <p:ph type="sldNum" sz="quarter" idx="5"/>
          </p:nvPr>
        </p:nvSpPr>
        <p:spPr/>
        <p:txBody>
          <a:bodyPr/>
          <a:lstStyle/>
          <a:p>
            <a:fld id="{4CBCEA92-F142-4D57-B507-37BDAF44710C}" type="slidenum">
              <a:rPr lang="en-US" smtClean="0"/>
              <a:t>10</a:t>
            </a:fld>
            <a:endParaRPr lang="en-US"/>
          </a:p>
        </p:txBody>
      </p:sp>
    </p:spTree>
    <p:extLst>
      <p:ext uri="{BB962C8B-B14F-4D97-AF65-F5344CB8AC3E}">
        <p14:creationId xmlns:p14="http://schemas.microsoft.com/office/powerpoint/2010/main" val="1044934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a:t>
            </a:r>
          </a:p>
          <a:p>
            <a:r>
              <a:rPr lang="en-US">
                <a:cs typeface="Calibri"/>
              </a:rPr>
              <a:t>Obviously, this is an achievement of epic proportions. How did we do it? Who did it? And most importantly: why? Remember, the best stories are where the founding team scratches its own itch. Mike, your story is critical here. </a:t>
            </a:r>
          </a:p>
          <a:p>
            <a:endParaRPr lang="en-US">
              <a:cs typeface="Calibri"/>
            </a:endParaRPr>
          </a:p>
          <a:p>
            <a:r>
              <a:rPr lang="en-US">
                <a:cs typeface="Calibri"/>
              </a:rPr>
              <a:t>E: would combine it with the previous slide, or put the previous slide in the supplementary deck</a:t>
            </a:r>
            <a:br>
              <a:rPr lang="en-US">
                <a:cs typeface="+mn-lt"/>
              </a:rPr>
            </a:br>
            <a:endParaRPr lang="en-US">
              <a:cs typeface="Calibri"/>
            </a:endParaRPr>
          </a:p>
          <a:p>
            <a:r>
              <a:rPr lang="en-US">
                <a:cs typeface="Calibri"/>
              </a:rPr>
              <a:t>E: on building cred: </a:t>
            </a:r>
          </a:p>
          <a:p>
            <a:r>
              <a:rPr lang="en-US">
                <a:cs typeface="+mn-lt"/>
              </a:rPr>
              <a:t>We need a whole lot of leading scientists checking this out and using it for their own studies. We need them to tout this as a great thing. We need them to have their own yearly congress on the topic. </a:t>
            </a:r>
          </a:p>
          <a:p>
            <a:r>
              <a:rPr lang="en-US">
                <a:cs typeface="+mn-lt"/>
              </a:rPr>
              <a:t>The way we did it at OPA: </a:t>
            </a:r>
          </a:p>
          <a:p>
            <a:r>
              <a:rPr lang="en-US">
                <a:cs typeface="+mn-lt"/>
              </a:rPr>
              <a:t>1) identify the leaders by checking out which labs publish the best papers</a:t>
            </a:r>
          </a:p>
          <a:p>
            <a:r>
              <a:rPr lang="en-US">
                <a:cs typeface="+mn-lt"/>
              </a:rPr>
              <a:t>2) pick 3, pitch to them, and ask for intros to the rest</a:t>
            </a:r>
          </a:p>
          <a:p>
            <a:r>
              <a:rPr lang="en-US">
                <a:cs typeface="+mn-lt"/>
              </a:rPr>
              <a:t>3) now important people are giving you cred by introducing you to others. Use this to identify the most critical problems they consider in their work. </a:t>
            </a:r>
          </a:p>
          <a:p>
            <a:r>
              <a:rPr lang="en-US">
                <a:cs typeface="+mn-lt"/>
              </a:rPr>
              <a:t>4) now you have a whole lot of scientists getting excited. Time for an in-person meeting. Get funding. Organize a meeting, possibly with the backing of one of the NIH institutes. Pitch your product. </a:t>
            </a:r>
          </a:p>
          <a:p>
            <a:r>
              <a:rPr lang="en-US">
                <a:cs typeface="+mn-lt"/>
              </a:rPr>
              <a:t>5) announce a source of funding, e.g., an SBIR line</a:t>
            </a:r>
          </a:p>
          <a:p>
            <a:r>
              <a:rPr lang="en-US">
                <a:cs typeface="+mn-lt"/>
              </a:rPr>
              <a:t>6) now you are THE leading thinker in the field, you got both cred AND money for the scientists – they will support you until the money runs out</a:t>
            </a:r>
          </a:p>
        </p:txBody>
      </p:sp>
      <p:sp>
        <p:nvSpPr>
          <p:cNvPr id="4" name="Slide Number Placeholder 3"/>
          <p:cNvSpPr>
            <a:spLocks noGrp="1"/>
          </p:cNvSpPr>
          <p:nvPr>
            <p:ph type="sldNum" sz="quarter" idx="5"/>
          </p:nvPr>
        </p:nvSpPr>
        <p:spPr/>
        <p:txBody>
          <a:bodyPr/>
          <a:lstStyle/>
          <a:p>
            <a:fld id="{4CBCEA92-F142-4D57-B507-37BDAF44710C}" type="slidenum">
              <a:rPr lang="en-US" smtClean="0"/>
              <a:t>11</a:t>
            </a:fld>
            <a:endParaRPr lang="en-US"/>
          </a:p>
        </p:txBody>
      </p:sp>
    </p:spTree>
    <p:extLst>
      <p:ext uri="{BB962C8B-B14F-4D97-AF65-F5344CB8AC3E}">
        <p14:creationId xmlns:p14="http://schemas.microsoft.com/office/powerpoint/2010/main" val="537104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 Perfect start. This is your "demo". Perhaps the copy needs a bit of work. E.g. </a:t>
            </a:r>
          </a:p>
          <a:p>
            <a:r>
              <a:rPr lang="en-US">
                <a:cs typeface="Calibri"/>
              </a:rPr>
              <a:t>"Our diligent scientific approach enabled us to generate ACTIONABLE INSIGHTS to better understand the health effects of various foods and treatments" </a:t>
            </a:r>
          </a:p>
          <a:p>
            <a:r>
              <a:rPr lang="en-US">
                <a:cs typeface="Calibri"/>
              </a:rPr>
              <a:t>A) emphasis on "I did not just code this for fun, but rather followed the scientific method"</a:t>
            </a:r>
          </a:p>
          <a:p>
            <a:r>
              <a:rPr lang="en-US">
                <a:cs typeface="Calibri"/>
              </a:rPr>
              <a:t>B) here's how this is useful: you get something almost no QS device gave you, actionable insights</a:t>
            </a:r>
          </a:p>
          <a:p>
            <a:endParaRPr lang="en-US">
              <a:cs typeface="Calibri"/>
            </a:endParaRPr>
          </a:p>
        </p:txBody>
      </p:sp>
      <p:sp>
        <p:nvSpPr>
          <p:cNvPr id="4" name="Slide Number Placeholder 3"/>
          <p:cNvSpPr>
            <a:spLocks noGrp="1"/>
          </p:cNvSpPr>
          <p:nvPr>
            <p:ph type="sldNum" sz="quarter" idx="5"/>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926899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 perhaps for the supplementary deck. Make the outcome label in the previous slide into a smartphone screen so it's clear how the product is delivered. </a:t>
            </a:r>
          </a:p>
          <a:p>
            <a:endParaRPr lang="en-US">
              <a:cs typeface="Calibri"/>
            </a:endParaRPr>
          </a:p>
        </p:txBody>
      </p:sp>
      <p:sp>
        <p:nvSpPr>
          <p:cNvPr id="4" name="Slide Number Placeholder 3"/>
          <p:cNvSpPr>
            <a:spLocks noGrp="1"/>
          </p:cNvSpPr>
          <p:nvPr>
            <p:ph type="sldNum" sz="quarter" idx="5"/>
          </p:nvPr>
        </p:nvSpPr>
        <p:spPr/>
        <p:txBody>
          <a:bodyPr/>
          <a:lstStyle/>
          <a:p>
            <a:fld id="{4CBCEA92-F142-4D57-B507-37BDAF44710C}" type="slidenum">
              <a:rPr lang="en-US" smtClean="0"/>
              <a:t>13</a:t>
            </a:fld>
            <a:endParaRPr lang="en-US"/>
          </a:p>
        </p:txBody>
      </p:sp>
    </p:spTree>
    <p:extLst>
      <p:ext uri="{BB962C8B-B14F-4D97-AF65-F5344CB8AC3E}">
        <p14:creationId xmlns:p14="http://schemas.microsoft.com/office/powerpoint/2010/main" val="2164739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 let's discuss this one. Instead of what we need, I'd say what we will do. E.g., DAO membership of 10s of 000 will allow for recruitment...</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14</a:t>
            </a:fld>
            <a:endParaRPr lang="en-US"/>
          </a:p>
        </p:txBody>
      </p:sp>
    </p:spTree>
    <p:extLst>
      <p:ext uri="{BB962C8B-B14F-4D97-AF65-F5344CB8AC3E}">
        <p14:creationId xmlns:p14="http://schemas.microsoft.com/office/powerpoint/2010/main" val="1442664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 A bit of design help here. Make it all about CureDAO, then at the bottom tell us who else does it the same way. E.g. </a:t>
            </a:r>
            <a:r>
              <a:rPr lang="en-US">
                <a:hlinkClick r:id="rId3"/>
              </a:rPr>
              <a:t>https://i.imgur.com/uODjrRU.png</a:t>
            </a:r>
            <a:r>
              <a:rPr lang="en-US"/>
              <a:t> </a:t>
            </a:r>
            <a:endParaRPr lang="en-US">
              <a:cs typeface="Calibri"/>
            </a:endParaRPr>
          </a:p>
        </p:txBody>
      </p:sp>
      <p:sp>
        <p:nvSpPr>
          <p:cNvPr id="4" name="Slide Number Placeholder 3"/>
          <p:cNvSpPr>
            <a:spLocks noGrp="1"/>
          </p:cNvSpPr>
          <p:nvPr>
            <p:ph type="sldNum" sz="quarter" idx="5"/>
          </p:nvPr>
        </p:nvSpPr>
        <p:spPr/>
        <p:txBody>
          <a:bodyPr/>
          <a:lstStyle/>
          <a:p>
            <a:fld id="{4CBCEA92-F142-4D57-B507-37BDAF44710C}" type="slidenum">
              <a:rPr lang="en-US" smtClean="0"/>
              <a:t>15</a:t>
            </a:fld>
            <a:endParaRPr lang="en-US"/>
          </a:p>
        </p:txBody>
      </p:sp>
    </p:spTree>
    <p:extLst>
      <p:ext uri="{BB962C8B-B14F-4D97-AF65-F5344CB8AC3E}">
        <p14:creationId xmlns:p14="http://schemas.microsoft.com/office/powerpoint/2010/main" val="3167799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 OK, so this needs to be way earlier in the deck. And I'd rely on the fact that CureDAO is super unique in that it puts millions of members together with the same problem: they are patients. And they are struggling. And we are offering a solution. Therefore, our recruitment is a piece of cake (only sugar, eggs, chocolate, and wheat – no unknown chemicals/preservatives). Hey can you resolve my sinus allergy? I would gladly even PAY you for that. </a:t>
            </a:r>
          </a:p>
          <a:p>
            <a:endParaRPr lang="en-US">
              <a:cs typeface="Calibri"/>
            </a:endParaRPr>
          </a:p>
          <a:p>
            <a:r>
              <a:rPr lang="en-US">
                <a:cs typeface="Calibri"/>
              </a:rPr>
              <a:t>E: We must be careful not to equate standardizing data and Joe Smith making plugins with clinical research. I would say this is how it works: </a:t>
            </a:r>
            <a:endParaRPr lang="en-US">
              <a:ea typeface="Calibri"/>
              <a:cs typeface="Calibri"/>
            </a:endParaRPr>
          </a:p>
          <a:p>
            <a:r>
              <a:rPr lang="en-US">
                <a:cs typeface="Calibri"/>
              </a:rPr>
              <a:t>1) thousands of researchers and developers are engaged to create a core open-source platform that standardizes and stores data from a wide array of sources, in a scientifically acceptable way</a:t>
            </a:r>
            <a:endParaRPr lang="en-US">
              <a:ea typeface="Calibri"/>
              <a:cs typeface="Calibri"/>
            </a:endParaRPr>
          </a:p>
          <a:p>
            <a:r>
              <a:rPr lang="en-US">
                <a:cs typeface="Calibri"/>
              </a:rPr>
              <a:t>2) millions of people are recruited through the DAO to volunteer their data in addition to public and private libraries; clinical trials are designed by experts and data harvested</a:t>
            </a:r>
            <a:endParaRPr lang="en-US">
              <a:ea typeface="Calibri"/>
              <a:cs typeface="Calibri"/>
            </a:endParaRPr>
          </a:p>
          <a:p>
            <a:r>
              <a:rPr lang="en-US">
                <a:cs typeface="Calibri"/>
              </a:rPr>
              <a:t>3) the DAO launches a plugin marketplace where anyone can monetize...</a:t>
            </a:r>
            <a:endParaRPr lang="en-US">
              <a:ea typeface="Calibri"/>
              <a:cs typeface="Calibri"/>
            </a:endParaRPr>
          </a:p>
          <a:p>
            <a:r>
              <a:rPr lang="en-US">
                <a:cs typeface="Calibri"/>
              </a:rPr>
              <a:t>4) users use the same app to input, collect data and get recommendations on a subscription basis</a:t>
            </a:r>
            <a:endParaRPr lang="en-US">
              <a:ea typeface="Calibri"/>
              <a:cs typeface="Calibri"/>
            </a:endParaRPr>
          </a:p>
          <a:p>
            <a:r>
              <a:rPr lang="en-US">
                <a:cs typeface="Calibri"/>
              </a:rPr>
              <a:t>5) profit (I.e., ongoing royalties, we sell data to pharma, etc... )</a:t>
            </a:r>
            <a:endParaRPr lang="en-US">
              <a:ea typeface="Calibri"/>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CBCEA92-F142-4D57-B507-37BDAF44710C}" type="slidenum">
              <a:rPr lang="en-US" smtClean="0"/>
              <a:t>16</a:t>
            </a:fld>
            <a:endParaRPr lang="en-US"/>
          </a:p>
        </p:txBody>
      </p:sp>
    </p:spTree>
    <p:extLst>
      <p:ext uri="{BB962C8B-B14F-4D97-AF65-F5344CB8AC3E}">
        <p14:creationId xmlns:p14="http://schemas.microsoft.com/office/powerpoint/2010/main" val="1168571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17</a:t>
            </a:fld>
            <a:endParaRPr lang="en-US"/>
          </a:p>
        </p:txBody>
      </p:sp>
    </p:spTree>
    <p:extLst>
      <p:ext uri="{BB962C8B-B14F-4D97-AF65-F5344CB8AC3E}">
        <p14:creationId xmlns:p14="http://schemas.microsoft.com/office/powerpoint/2010/main" val="351077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 supplementary deck.</a:t>
            </a:r>
          </a:p>
          <a:p>
            <a:endParaRPr lang="en-US"/>
          </a:p>
          <a:p>
            <a:r>
              <a:rPr lang="en-US"/>
              <a:t>First we developed mobile apps</a:t>
            </a:r>
            <a:r>
              <a:rPr lang="en-US" baseline="0"/>
              <a:t> and browser extensions to make it incredibly easy to track your symptom severity in a fraction of a second using a unique popup interface.</a:t>
            </a:r>
            <a:endParaRPr lang="en-US" baseline="0">
              <a:ea typeface="Calibri"/>
              <a:cs typeface="Calibri"/>
            </a:endParaRPr>
          </a:p>
          <a:p>
            <a:endParaRPr lang="en-US" baseline="0"/>
          </a:p>
          <a:p>
            <a:r>
              <a:rPr lang="en-US" baseline="0"/>
              <a:t>Move circle</a:t>
            </a:r>
            <a:endParaRPr lang="en-US" baseline="0">
              <a:ea typeface="Calibri"/>
              <a:cs typeface="Calibri"/>
            </a:endParaRPr>
          </a:p>
          <a:p>
            <a:endParaRPr lang="en-US" baseline="0"/>
          </a:p>
          <a:p>
            <a:r>
              <a:rPr lang="en-US" baseline="0"/>
              <a:t>Remove browser</a:t>
            </a:r>
            <a:endParaRPr lang="en-US" baseline="0">
              <a:ea typeface="Calibri"/>
              <a:cs typeface="Calibri"/>
            </a:endParaRPr>
          </a:p>
          <a:p>
            <a:r>
              <a:rPr lang="en-US" baseline="0"/>
              <a:t>Screenshot of mood tracking screen</a:t>
            </a:r>
            <a:endParaRPr lang="en-US" baseline="0">
              <a:ea typeface="Calibri"/>
              <a:cs typeface="Calibri"/>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18</a:t>
            </a:fld>
            <a:endParaRPr lang="en-US"/>
          </a:p>
        </p:txBody>
      </p:sp>
    </p:spTree>
    <p:extLst>
      <p:ext uri="{BB962C8B-B14F-4D97-AF65-F5344CB8AC3E}">
        <p14:creationId xmlns:p14="http://schemas.microsoft.com/office/powerpoint/2010/main" val="2352469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 supplementary deck.</a:t>
            </a:r>
          </a:p>
          <a:p>
            <a:endParaRPr lang="en-US" b="1"/>
          </a:p>
          <a:p>
            <a:r>
              <a:rPr lang="en-US" b="1"/>
              <a:t>Move information</a:t>
            </a:r>
            <a:r>
              <a:rPr lang="en-US" b="1" baseline="0"/>
              <a:t> to the left and images to the right.</a:t>
            </a:r>
            <a:endParaRPr lang="en-US"/>
          </a:p>
          <a:p>
            <a:endParaRPr lang="en-US"/>
          </a:p>
          <a:p>
            <a:r>
              <a:rPr lang="en-US"/>
              <a:t>We also built the </a:t>
            </a:r>
            <a:r>
              <a:rPr lang="en-US" err="1"/>
              <a:t>QuantiModo</a:t>
            </a:r>
            <a:r>
              <a:rPr lang="en-US"/>
              <a:t> Connector</a:t>
            </a:r>
            <a:r>
              <a:rPr lang="en-US" baseline="0"/>
              <a:t> Framework, which enabled us to automatically pull passively or actively generated user-data from dozens of applications and devices such as Fitbits, </a:t>
            </a:r>
            <a:r>
              <a:rPr lang="en-US" baseline="0" err="1"/>
              <a:t>Withings</a:t>
            </a:r>
            <a:r>
              <a:rPr lang="en-US" baseline="0"/>
              <a:t> scales and blood pressure monitors, and diet data from apps like </a:t>
            </a:r>
            <a:r>
              <a:rPr lang="en-US" baseline="0" err="1"/>
              <a:t>MyFitness</a:t>
            </a:r>
            <a:endParaRPr lang="en-US" baseline="0"/>
          </a:p>
          <a:p>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a:t>The </a:t>
            </a:r>
            <a:r>
              <a:rPr lang="en-US" err="1"/>
              <a:t>QuantiModo</a:t>
            </a:r>
            <a:r>
              <a:rPr lang="en-US"/>
              <a:t> Connector</a:t>
            </a:r>
            <a:r>
              <a:rPr lang="en-US" baseline="0"/>
              <a:t> Framework pulls data from dozens of applications and devices such as Fitbits, </a:t>
            </a:r>
            <a:r>
              <a:rPr lang="en-US" baseline="0" err="1"/>
              <a:t>Withings</a:t>
            </a:r>
            <a:r>
              <a:rPr lang="en-US" baseline="0"/>
              <a:t> scales and blood pressure monitors, and diet data from apps like MyFitnessPal.</a:t>
            </a:r>
            <a:endParaRPr lang="en-US" baseline="0">
              <a:ea typeface="Calibri"/>
              <a:cs typeface="Calibri"/>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(Only show most popular ones with names and x more)</a:t>
            </a:r>
            <a:endParaRPr lang="en-US">
              <a:ea typeface="Calibri"/>
              <a:cs typeface="Calibri"/>
            </a:endParaRPr>
          </a:p>
        </p:txBody>
      </p:sp>
      <p:sp>
        <p:nvSpPr>
          <p:cNvPr id="4" name="Slide Number Placeholder 3"/>
          <p:cNvSpPr>
            <a:spLocks noGrp="1"/>
          </p:cNvSpPr>
          <p:nvPr>
            <p:ph type="sldNum" sz="quarter" idx="10"/>
          </p:nvPr>
        </p:nvSpPr>
        <p:spPr/>
        <p:txBody>
          <a:bodyPr/>
          <a:lstStyle/>
          <a:p>
            <a:fld id="{0D21FD99-CF01-4548-8FAD-2C9397742E54}" type="slidenum">
              <a:rPr lang="en-US" smtClean="0"/>
              <a:t>19</a:t>
            </a:fld>
            <a:endParaRPr lang="en-US"/>
          </a:p>
        </p:txBody>
      </p:sp>
    </p:spTree>
    <p:extLst>
      <p:ext uri="{BB962C8B-B14F-4D97-AF65-F5344CB8AC3E}">
        <p14:creationId xmlns:p14="http://schemas.microsoft.com/office/powerpoint/2010/main" val="519819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Lowering friction between data sources, digital health businesses, and patients to improve health outcomes faster, cheaper and better. </a:t>
            </a:r>
          </a:p>
          <a:p>
            <a:endParaRPr lang="en-US"/>
          </a:p>
          <a:p>
            <a:r>
              <a:rPr lang="en-US" b="0" i="0">
                <a:solidFill>
                  <a:srgbClr val="202124"/>
                </a:solidFill>
                <a:effectLst/>
                <a:latin typeface="Roboto" panose="02000000000000000000" pitchFamily="2" charset="0"/>
              </a:rPr>
              <a:t>trust enabler - patients trust sharing their data, researchers trust integrity of data, digital health trusts effectiveness</a:t>
            </a:r>
            <a:endParaRPr lang="en-US"/>
          </a:p>
          <a:p>
            <a:endParaRPr lang="en-US"/>
          </a:p>
          <a:p>
            <a:endParaRPr lang="en-US"/>
          </a:p>
          <a:p>
            <a:r>
              <a:rPr lang="en-US"/>
              <a:t>Brian Kennedy</a:t>
            </a:r>
          </a:p>
          <a:p>
            <a:endParaRPr lang="en-US">
              <a:cs typeface="Calibri"/>
            </a:endParaRPr>
          </a:p>
          <a:p>
            <a:r>
              <a:rPr lang="en-US">
                <a:cs typeface="Calibri"/>
              </a:rPr>
              <a:t>Eli: As a general comment, we're on a good path. What we should be inspired by and adapt it to serve us best: this is the </a:t>
            </a:r>
            <a:r>
              <a:rPr lang="en-US">
                <a:cs typeface="Calibri"/>
                <a:hlinkClick r:id="rId3"/>
              </a:rPr>
              <a:t>OG sequoia pitch deck</a:t>
            </a:r>
            <a:endParaRPr lang="en-US">
              <a:cs typeface="Calibri"/>
            </a:endParaRPr>
          </a:p>
          <a:p>
            <a:r>
              <a:rPr lang="en-US">
                <a:cs typeface="Calibri"/>
              </a:rPr>
              <a:t>Get inspiration from: </a:t>
            </a:r>
            <a:r>
              <a:rPr lang="en-US">
                <a:hlinkClick r:id="rId4"/>
              </a:rPr>
              <a:t>https://visme.co/blog/best-pitch-decks/</a:t>
            </a:r>
            <a:r>
              <a:rPr lang="en-US"/>
              <a:t> </a:t>
            </a:r>
          </a:p>
          <a:p>
            <a:r>
              <a:rPr lang="en-US">
                <a:cs typeface="Calibri"/>
              </a:rPr>
              <a:t>Steal some design ideas: </a:t>
            </a:r>
            <a:r>
              <a:rPr lang="en-US">
                <a:hlinkClick r:id="rId5"/>
              </a:rPr>
              <a:t>https://www.openvc.app/opendeck.php</a:t>
            </a:r>
            <a:endParaRPr lang="en-US"/>
          </a:p>
          <a:p>
            <a:r>
              <a:rPr lang="en-US"/>
              <a:t>Except for a couple of outliers, all decks are super simple. </a:t>
            </a:r>
          </a:p>
          <a:p>
            <a:endParaRPr lang="en-US"/>
          </a:p>
          <a:p>
            <a:r>
              <a:rPr lang="en-US"/>
              <a:t>So this is our PROBLEM SLIDE</a:t>
            </a:r>
            <a:br>
              <a:rPr lang="en-US"/>
            </a:br>
            <a:r>
              <a:rPr lang="en-US"/>
              <a:t>We're doing well on this slide, although, why "inflammation"? ​People are suffering from undiagnosed or hard-to-diagnose diseases, sure. And these may have to do with inflammation in most cases. However, if we start with "inflammation", we should continue with that theme throughout, otherwise, people will continue to wonder where inflammation comes into play again until the end of the deck.</a:t>
            </a:r>
            <a:endParaRPr lang="en-US">
              <a:cs typeface="Calibri"/>
            </a:endParaRPr>
          </a:p>
          <a:p>
            <a:endParaRPr lang="en-US">
              <a:cs typeface="Calibri"/>
            </a:endParaRPr>
          </a:p>
          <a:p>
            <a:r>
              <a:rPr lang="en-US">
                <a:cs typeface="Calibri"/>
              </a:rPr>
              <a:t> </a:t>
            </a:r>
          </a:p>
        </p:txBody>
      </p:sp>
      <p:sp>
        <p:nvSpPr>
          <p:cNvPr id="4" name="Slide Number Placeholder 3"/>
          <p:cNvSpPr>
            <a:spLocks noGrp="1"/>
          </p:cNvSpPr>
          <p:nvPr>
            <p:ph type="sldNum" sz="quarter" idx="5"/>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3840108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 supplementary deck. None of the plugin story is important. I would stick with emotional elements of our story: </a:t>
            </a:r>
            <a:br>
              <a:rPr lang="en-US">
                <a:cs typeface="+mn-lt"/>
              </a:rPr>
            </a:br>
            <a:r>
              <a:rPr lang="en-US">
                <a:ea typeface="Calibri"/>
                <a:cs typeface="Calibri"/>
              </a:rPr>
              <a:t>1) millions of people are in pain</a:t>
            </a:r>
          </a:p>
          <a:p>
            <a:r>
              <a:rPr lang="en-US">
                <a:ea typeface="Calibri"/>
                <a:cs typeface="Calibri"/>
              </a:rPr>
              <a:t>2) they aren't getting help</a:t>
            </a:r>
          </a:p>
          <a:p>
            <a:r>
              <a:rPr lang="en-US">
                <a:ea typeface="Calibri"/>
                <a:cs typeface="Calibri"/>
              </a:rPr>
              <a:t>3) they would sell their own mother to solve the problem</a:t>
            </a:r>
          </a:p>
          <a:p>
            <a:r>
              <a:rPr lang="en-US">
                <a:ea typeface="Calibri"/>
                <a:cs typeface="Calibri"/>
              </a:rPr>
              <a:t>4) we offer a solution </a:t>
            </a:r>
          </a:p>
          <a:p>
            <a:endParaRPr lang="en-US" b="1">
              <a:ea typeface="Calibri" panose="020F0502020204030204"/>
              <a:cs typeface="Calibri" panose="020F0502020204030204"/>
            </a:endParaRPr>
          </a:p>
          <a:p>
            <a:endParaRPr lang="en-US" b="1">
              <a:ea typeface="Calibri" panose="020F0502020204030204"/>
              <a:cs typeface="Calibri" panose="020F0502020204030204"/>
            </a:endParaRPr>
          </a:p>
          <a:p>
            <a:r>
              <a:rPr lang="en-US" b="1"/>
              <a:t>Change yellow</a:t>
            </a:r>
            <a:r>
              <a:rPr lang="en-US" b="1" baseline="0"/>
              <a:t> background</a:t>
            </a:r>
            <a:endParaRPr lang="en-US">
              <a:ea typeface="Calibri"/>
              <a:cs typeface="Calibri"/>
            </a:endParaRPr>
          </a:p>
          <a:p>
            <a:endParaRPr lang="en-US" b="1"/>
          </a:p>
          <a:p>
            <a:r>
              <a:rPr lang="en-US" b="1"/>
              <a:t>Slow down</a:t>
            </a:r>
            <a:r>
              <a:rPr lang="en-US" b="1" baseline="0"/>
              <a:t> here</a:t>
            </a:r>
            <a:endParaRPr lang="en-US" b="1">
              <a:ea typeface="Calibri"/>
              <a:cs typeface="Calibri"/>
            </a:endParaRPr>
          </a:p>
          <a:p>
            <a:endParaRPr lang="en-US"/>
          </a:p>
          <a:p>
            <a:r>
              <a:rPr lang="en-US"/>
              <a:t>Once we’ve accumulated all of this data, </a:t>
            </a:r>
            <a:r>
              <a:rPr lang="en-US" baseline="0"/>
              <a:t>the QuantiModo Analytics Engine then clean the data and mines it using pharmacokinetic modeling techniques, which take into account onset delays and durations of action to determine which factors have the strongest influence on a given outcome and what the optimal daily values are.</a:t>
            </a:r>
            <a:r>
              <a:rPr lang="en-US"/>
              <a:t> </a:t>
            </a:r>
            <a:endParaRPr lang="en-US">
              <a:ea typeface="Calibri"/>
              <a:cs typeface="Calibri"/>
            </a:endParaRPr>
          </a:p>
          <a:p>
            <a:endParaRPr lang="en-US"/>
          </a:p>
          <a:p>
            <a:r>
              <a:rPr lang="en-US"/>
              <a:t>e.g. Pizza -&gt; might not notice effects until later that day or even gluten sensitivity until a few days later</a:t>
            </a:r>
            <a:endParaRPr lang="en-US">
              <a:ea typeface="Calibri"/>
              <a:cs typeface="Calibri"/>
            </a:endParaRPr>
          </a:p>
          <a:p>
            <a:endParaRPr lang="en-US"/>
          </a:p>
          <a:p>
            <a:r>
              <a:rPr lang="en-US">
                <a:effectLst/>
              </a:rPr>
              <a:t>Do you have a health tracking app? Wish you could tell your users which life factors most influence their symptoms? Now you can! The QM Analytics Engine identifies the factors that most influence any given aspect of health and their optimal ranges. </a:t>
            </a:r>
            <a:br>
              <a:rPr lang="en-US">
                <a:effectLst/>
                <a:cs typeface="+mn-lt"/>
              </a:rPr>
            </a:br>
            <a:br>
              <a:rPr lang="en-US">
                <a:effectLst/>
                <a:cs typeface="+mn-lt"/>
              </a:rPr>
            </a:br>
            <a:r>
              <a:rPr lang="en-US">
                <a:effectLst/>
              </a:rPr>
              <a:t>QuantiModo turns this cacophony of life-tracking data into actionable insights. It does this by aggregating and mining the data using machine learning algorithms to determine what an individual can do to optimize any quantifiable aspect of human life such as mood, sleep, cognitive performance, cardiovascular health, and productivity.</a:t>
            </a:r>
            <a:endParaRPr lang="en-US">
              <a:ea typeface="Calibri"/>
              <a:cs typeface="Calibri"/>
            </a:endParaRPr>
          </a:p>
        </p:txBody>
      </p:sp>
      <p:sp>
        <p:nvSpPr>
          <p:cNvPr id="4" name="Slide Number Placeholder 3"/>
          <p:cNvSpPr>
            <a:spLocks noGrp="1"/>
          </p:cNvSpPr>
          <p:nvPr>
            <p:ph type="sldNum" sz="quarter" idx="10"/>
          </p:nvPr>
        </p:nvSpPr>
        <p:spPr/>
        <p:txBody>
          <a:bodyPr/>
          <a:lstStyle/>
          <a:p>
            <a:fld id="{0D21FD99-CF01-4548-8FAD-2C9397742E54}"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985520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 supplementary deck.</a:t>
            </a:r>
          </a:p>
        </p:txBody>
      </p:sp>
      <p:sp>
        <p:nvSpPr>
          <p:cNvPr id="4" name="Slide Number Placeholder 3"/>
          <p:cNvSpPr>
            <a:spLocks noGrp="1"/>
          </p:cNvSpPr>
          <p:nvPr>
            <p:ph type="sldNum" sz="quarter" idx="5"/>
          </p:nvPr>
        </p:nvSpPr>
        <p:spPr/>
        <p:txBody>
          <a:bodyPr/>
          <a:lstStyle/>
          <a:p>
            <a:fld id="{4CBCEA92-F142-4D57-B507-37BDAF44710C}" type="slidenum">
              <a:rPr lang="en-US" smtClean="0"/>
              <a:t>21</a:t>
            </a:fld>
            <a:endParaRPr lang="en-US"/>
          </a:p>
        </p:txBody>
      </p:sp>
    </p:spTree>
    <p:extLst>
      <p:ext uri="{BB962C8B-B14F-4D97-AF65-F5344CB8AC3E}">
        <p14:creationId xmlns:p14="http://schemas.microsoft.com/office/powerpoint/2010/main" val="530150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 supplementary deck. If I were an investor, I'd ask you – who's using this now? Where's your traction?</a:t>
            </a:r>
          </a:p>
        </p:txBody>
      </p:sp>
      <p:sp>
        <p:nvSpPr>
          <p:cNvPr id="4" name="Slide Number Placeholder 3"/>
          <p:cNvSpPr>
            <a:spLocks noGrp="1"/>
          </p:cNvSpPr>
          <p:nvPr>
            <p:ph type="sldNum" sz="quarter" idx="5"/>
          </p:nvPr>
        </p:nvSpPr>
        <p:spPr/>
        <p:txBody>
          <a:bodyPr/>
          <a:lstStyle/>
          <a:p>
            <a:fld id="{4CBCEA92-F142-4D57-B507-37BDAF44710C}" type="slidenum">
              <a:rPr lang="en-US" smtClean="0"/>
              <a:t>22</a:t>
            </a:fld>
            <a:endParaRPr lang="en-US"/>
          </a:p>
        </p:txBody>
      </p:sp>
    </p:spTree>
    <p:extLst>
      <p:ext uri="{BB962C8B-B14F-4D97-AF65-F5344CB8AC3E}">
        <p14:creationId xmlns:p14="http://schemas.microsoft.com/office/powerpoint/2010/main" val="2104505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 supplementary deck. Instead of this, try to answer: </a:t>
            </a:r>
            <a:br>
              <a:rPr lang="en-US">
                <a:ea typeface="Calibri"/>
                <a:cs typeface="+mn-lt"/>
              </a:rPr>
            </a:br>
            <a:br>
              <a:rPr lang="en-US">
                <a:ea typeface="Calibri"/>
                <a:cs typeface="+mn-lt"/>
              </a:rPr>
            </a:br>
            <a:r>
              <a:rPr lang="en-US">
                <a:ea typeface="Calibri"/>
                <a:cs typeface="Calibri"/>
              </a:rPr>
              <a:t>1) WHY NOW? (my answer: tools are here and look at our traction with the DAO)</a:t>
            </a:r>
          </a:p>
          <a:p>
            <a:r>
              <a:rPr lang="en-US">
                <a:ea typeface="Calibri"/>
                <a:cs typeface="Calibri"/>
              </a:rPr>
              <a:t>2) WHAT'S THE COMPETITION</a:t>
            </a:r>
          </a:p>
        </p:txBody>
      </p:sp>
      <p:sp>
        <p:nvSpPr>
          <p:cNvPr id="4" name="Slide Number Placeholder 3"/>
          <p:cNvSpPr>
            <a:spLocks noGrp="1"/>
          </p:cNvSpPr>
          <p:nvPr>
            <p:ph type="sldNum" sz="quarter" idx="5"/>
          </p:nvPr>
        </p:nvSpPr>
        <p:spPr/>
        <p:txBody>
          <a:bodyPr/>
          <a:lstStyle/>
          <a:p>
            <a:fld id="{4CBCEA92-F142-4D57-B507-37BDAF44710C}" type="slidenum">
              <a:rPr lang="en-US" smtClean="0"/>
              <a:t>23</a:t>
            </a:fld>
            <a:endParaRPr lang="en-US"/>
          </a:p>
        </p:txBody>
      </p:sp>
    </p:spTree>
    <p:extLst>
      <p:ext uri="{BB962C8B-B14F-4D97-AF65-F5344CB8AC3E}">
        <p14:creationId xmlns:p14="http://schemas.microsoft.com/office/powerpoint/2010/main" val="1675700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 supplementary deck.</a:t>
            </a:r>
          </a:p>
        </p:txBody>
      </p:sp>
      <p:sp>
        <p:nvSpPr>
          <p:cNvPr id="4" name="Slide Number Placeholder 3"/>
          <p:cNvSpPr>
            <a:spLocks noGrp="1"/>
          </p:cNvSpPr>
          <p:nvPr>
            <p:ph type="sldNum" sz="quarter" idx="5"/>
          </p:nvPr>
        </p:nvSpPr>
        <p:spPr/>
        <p:txBody>
          <a:bodyPr/>
          <a:lstStyle/>
          <a:p>
            <a:fld id="{4CBCEA92-F142-4D57-B507-37BDAF44710C}" type="slidenum">
              <a:rPr lang="en-US" smtClean="0"/>
              <a:t>24</a:t>
            </a:fld>
            <a:endParaRPr lang="en-US"/>
          </a:p>
        </p:txBody>
      </p:sp>
    </p:spTree>
    <p:extLst>
      <p:ext uri="{BB962C8B-B14F-4D97-AF65-F5344CB8AC3E}">
        <p14:creationId xmlns:p14="http://schemas.microsoft.com/office/powerpoint/2010/main" val="2038202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 Interesting slide. Let's discuss. Are we saying these guys will pay us money? Use our final product? We should use this slide, just need to understand. </a:t>
            </a:r>
            <a:endParaRPr lang="en-US" dirty="0"/>
          </a:p>
          <a:p>
            <a:endParaRPr lang="en-US" dirty="0"/>
          </a:p>
          <a:p>
            <a:pPr rtl="0"/>
            <a:endParaRPr lang="en-US" sz="1200" b="0" i="0" kern="1200" baseline="0" dirty="0">
              <a:solidFill>
                <a:schemeClr val="tx1"/>
              </a:solidFill>
              <a:effectLst/>
              <a:latin typeface="+mn-lt"/>
              <a:ea typeface="+mn-ea"/>
              <a:cs typeface="+mn-cs"/>
            </a:endParaRP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Who Will Pay,</a:t>
            </a:r>
            <a:r>
              <a:rPr lang="en-US" sz="1200" b="0" i="0" kern="1200" baseline="0" dirty="0">
                <a:solidFill>
                  <a:schemeClr val="tx1"/>
                </a:solidFill>
                <a:effectLst/>
                <a:latin typeface="+mn-lt"/>
                <a:ea typeface="+mn-ea"/>
                <a:cs typeface="+mn-cs"/>
              </a:rPr>
              <a:t> 6 segments</a:t>
            </a:r>
            <a:endParaRPr lang="en-US" sz="1200" b="0" i="0" kern="1200" dirty="0">
              <a:solidFill>
                <a:schemeClr val="tx1"/>
              </a:solidFill>
              <a:effectLst/>
              <a:latin typeface="+mn-lt"/>
              <a:cs typeface="Calibri"/>
            </a:endParaRP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Developers</a:t>
            </a:r>
            <a:endParaRPr lang="en-US" sz="1200" b="0" i="0" kern="1200" dirty="0">
              <a:solidFill>
                <a:schemeClr val="tx1"/>
              </a:solidFill>
              <a:effectLst/>
              <a:latin typeface="+mn-lt"/>
              <a:cs typeface="Calibri"/>
            </a:endParaRPr>
          </a:p>
          <a:p>
            <a:pPr rtl="0"/>
            <a:r>
              <a:rPr lang="en-US" sz="1200" b="0" i="0" kern="1200" dirty="0">
                <a:solidFill>
                  <a:schemeClr val="tx1"/>
                </a:solidFill>
                <a:effectLst/>
                <a:latin typeface="+mn-lt"/>
                <a:ea typeface="+mn-ea"/>
                <a:cs typeface="+mn-cs"/>
              </a:rPr>
              <a:t>There</a:t>
            </a:r>
            <a:r>
              <a:rPr lang="en-US" sz="1200" b="0" i="0" kern="1200" baseline="0" dirty="0">
                <a:solidFill>
                  <a:schemeClr val="tx1"/>
                </a:solidFill>
                <a:effectLst/>
                <a:latin typeface="+mn-lt"/>
                <a:ea typeface="+mn-ea"/>
                <a:cs typeface="+mn-cs"/>
              </a:rPr>
              <a:t> are 97,000 health apps which can</a:t>
            </a:r>
            <a:r>
              <a:rPr lang="en-US" sz="1200" b="0" i="0" kern="1200" dirty="0">
                <a:solidFill>
                  <a:schemeClr val="tx1"/>
                </a:solidFill>
                <a:effectLst/>
                <a:latin typeface="+mn-lt"/>
                <a:ea typeface="+mn-ea"/>
                <a:cs typeface="+mn-cs"/>
              </a:rPr>
              <a:t> save months of development time and tens of thousands of dollars by using our platform instead of reinventing the wheel.</a:t>
            </a:r>
            <a:endParaRPr lang="en-US" sz="1200" b="0" i="0" kern="1200" dirty="0">
              <a:solidFill>
                <a:schemeClr val="tx1"/>
              </a:solidFill>
              <a:effectLst/>
              <a:latin typeface="+mn-lt"/>
              <a:cs typeface="Calibri"/>
            </a:endParaRPr>
          </a:p>
          <a:p>
            <a:pPr rtl="0"/>
            <a:endParaRPr lang="en-US" sz="1200" b="0" i="0" u="none" strike="noStrike"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Researchers</a:t>
            </a:r>
            <a:endParaRPr lang="en-US" sz="1200" b="0" i="0" kern="1200" dirty="0">
              <a:solidFill>
                <a:schemeClr val="tx1"/>
              </a:solidFill>
              <a:effectLst/>
              <a:latin typeface="+mn-lt"/>
              <a:cs typeface="Calibri"/>
            </a:endParaRPr>
          </a:p>
          <a:p>
            <a:r>
              <a:rPr lang="en-US" sz="1200" b="0" i="0" kern="1200" dirty="0">
                <a:solidFill>
                  <a:schemeClr val="tx1"/>
                </a:solidFill>
                <a:effectLst/>
                <a:latin typeface="+mn-lt"/>
                <a:ea typeface="+mn-ea"/>
                <a:cs typeface="+mn-cs"/>
              </a:rPr>
              <a:t>It currently costs</a:t>
            </a:r>
            <a:r>
              <a:rPr lang="en-US" sz="1200" b="0" i="0" kern="1200" baseline="0" dirty="0">
                <a:solidFill>
                  <a:schemeClr val="tx1"/>
                </a:solidFill>
                <a:effectLst/>
                <a:latin typeface="+mn-lt"/>
                <a:ea typeface="+mn-ea"/>
                <a:cs typeface="+mn-cs"/>
              </a:rPr>
              <a:t> $48k per subject in a phase 3 clinical trial.</a:t>
            </a:r>
            <a:r>
              <a:rPr lang="en-US" dirty="0"/>
              <a:t>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Instead of spending months gathering</a:t>
            </a:r>
            <a:r>
              <a:rPr lang="en-US" sz="1200" b="0" i="0" kern="1200" baseline="0" dirty="0">
                <a:solidFill>
                  <a:schemeClr val="tx1"/>
                </a:solidFill>
                <a:effectLst/>
                <a:latin typeface="+mn-lt"/>
                <a:ea typeface="+mn-ea"/>
                <a:cs typeface="+mn-cs"/>
              </a:rPr>
              <a:t> data, 7 million researchers can create a shareable url that researchers can share with participants to authorize access to pre-existing data in quantities never seen before.</a:t>
            </a:r>
            <a:r>
              <a:rPr lang="en-US" dirty="0"/>
              <a:t> </a:t>
            </a:r>
            <a:endParaRPr lang="en-US" sz="1200" b="0" i="0" kern="1200" dirty="0">
              <a:solidFill>
                <a:schemeClr val="tx1"/>
              </a:solidFill>
              <a:effectLst/>
              <a:latin typeface="+mn-lt"/>
              <a:cs typeface="Calibri"/>
            </a:endParaRP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Patients</a:t>
            </a:r>
            <a:endParaRPr lang="en-US" sz="1200" b="0" i="0" kern="1200" dirty="0">
              <a:solidFill>
                <a:schemeClr val="tx1"/>
              </a:solidFill>
              <a:effectLst/>
              <a:latin typeface="+mn-lt"/>
              <a:cs typeface="Calibri"/>
            </a:endParaRPr>
          </a:p>
          <a:p>
            <a:pPr rtl="0"/>
            <a:r>
              <a:rPr lang="en-US" sz="1200" b="0" i="0" kern="1200" dirty="0">
                <a:solidFill>
                  <a:schemeClr val="tx1"/>
                </a:solidFill>
                <a:effectLst/>
                <a:latin typeface="+mn-lt"/>
                <a:ea typeface="+mn-ea"/>
                <a:cs typeface="+mn-cs"/>
              </a:rPr>
              <a:t>1.3 billion people managing chronic illnesses can user our client apps and browser extensions, patients can easily track their symptoms, import data from other sources, and discover hidden dietary, behavioral, and environmental factors that could be exacerbating or improving their symptoms.</a:t>
            </a:r>
            <a:endParaRPr lang="en-US" sz="1200" b="0" i="0" kern="1200" dirty="0">
              <a:solidFill>
                <a:schemeClr val="tx1"/>
              </a:solidFill>
              <a:effectLst/>
              <a:latin typeface="+mn-lt"/>
              <a:cs typeface="Calibri"/>
            </a:endParaRPr>
          </a:p>
          <a:p>
            <a:pPr rtl="0"/>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Health Insurers</a:t>
            </a:r>
            <a:r>
              <a:rPr lang="en-US" dirty="0"/>
              <a:t> </a:t>
            </a:r>
            <a:endParaRPr lang="en-US" sz="1200" b="0" i="0" kern="1200" baseline="0" dirty="0">
              <a:solidFill>
                <a:schemeClr val="tx1"/>
              </a:solidFill>
              <a:effectLst/>
              <a:latin typeface="+mn-lt"/>
              <a:cs typeface="Calibri"/>
            </a:endParaRPr>
          </a:p>
          <a:p>
            <a:pPr rtl="0"/>
            <a:r>
              <a:rPr lang="en-US" sz="1200" b="0" i="0" u="none" strike="noStrike" kern="1200" dirty="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endParaRPr lang="en-US" sz="1200" b="0" i="0" u="none" strike="noStrike" kern="1200" dirty="0">
              <a:solidFill>
                <a:schemeClr val="tx1"/>
              </a:solidFill>
              <a:effectLst/>
              <a:latin typeface="+mn-lt"/>
              <a:cs typeface="Calibri"/>
            </a:endParaRP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Pharmaceutical</a:t>
            </a:r>
            <a:r>
              <a:rPr lang="en-US" sz="1200" b="0" i="0" kern="1200" baseline="0" dirty="0">
                <a:solidFill>
                  <a:schemeClr val="tx1"/>
                </a:solidFill>
                <a:effectLst/>
                <a:latin typeface="+mn-lt"/>
                <a:ea typeface="+mn-ea"/>
                <a:cs typeface="+mn-cs"/>
              </a:rPr>
              <a:t> Companies</a:t>
            </a:r>
            <a:endParaRPr lang="en-US" sz="1200" b="0" i="0" kern="1200" baseline="0" dirty="0">
              <a:solidFill>
                <a:schemeClr val="tx1"/>
              </a:solidFill>
              <a:effectLst/>
              <a:latin typeface="+mn-lt"/>
              <a:cs typeface="Calibri"/>
            </a:endParaRPr>
          </a:p>
          <a:p>
            <a:pPr rtl="0"/>
            <a:r>
              <a:rPr lang="en-US" sz="1200" b="0" i="0" u="none" strike="noStrike" kern="1200" dirty="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dirty="0">
              <a:effectLst/>
              <a:cs typeface="Calibri"/>
            </a:endParaRPr>
          </a:p>
          <a:p>
            <a:br>
              <a:rPr lang="en-US" b="0" dirty="0">
                <a:effectLst/>
                <a:cs typeface="+mn-lt"/>
              </a:rPr>
            </a:br>
            <a:r>
              <a:rPr lang="en-US" sz="1200" b="0" i="0" u="none" strike="noStrike" kern="1200" dirty="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dirty="0">
              <a:solidFill>
                <a:schemeClr val="tx1"/>
              </a:solidFill>
              <a:effectLst/>
              <a:latin typeface="+mn-lt"/>
              <a:cs typeface="Calibri"/>
            </a:endParaRPr>
          </a:p>
          <a:p>
            <a:pPr rtl="0"/>
            <a:endParaRPr lang="en-US" sz="1200" b="0" i="0" u="none" strike="noStrike"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Healthcare Providers</a:t>
            </a:r>
            <a:endParaRPr lang="en-US" sz="1200" b="0" i="0" kern="1200" dirty="0">
              <a:solidFill>
                <a:schemeClr val="tx1"/>
              </a:solidFill>
              <a:effectLst/>
              <a:latin typeface="+mn-lt"/>
              <a:cs typeface="Calibri"/>
            </a:endParaRPr>
          </a:p>
          <a:p>
            <a:pPr rtl="0"/>
            <a:r>
              <a:rPr lang="en-US" sz="1200" b="0" i="0" kern="1200" dirty="0">
                <a:solidFill>
                  <a:schemeClr val="tx1"/>
                </a:solidFill>
                <a:effectLst/>
                <a:latin typeface="+mn-lt"/>
                <a:ea typeface="+mn-ea"/>
                <a:cs typeface="+mn-cs"/>
              </a:rPr>
              <a:t>A dashboard visualizing all factors in a patient’s health can then help doctors formulate an informed care plan.</a:t>
            </a:r>
            <a:endParaRPr lang="en-US" sz="1200" b="0" i="0" kern="1200" dirty="0">
              <a:solidFill>
                <a:schemeClr val="tx1"/>
              </a:solidFill>
              <a:effectLst/>
              <a:latin typeface="+mn-lt"/>
              <a:cs typeface="Calibri"/>
            </a:endParaRPr>
          </a:p>
          <a:p>
            <a:endParaRPr lang="en-US" dirty="0"/>
          </a:p>
        </p:txBody>
      </p:sp>
      <p:sp>
        <p:nvSpPr>
          <p:cNvPr id="4" name="Slide Number Placeholder 3"/>
          <p:cNvSpPr>
            <a:spLocks noGrp="1"/>
          </p:cNvSpPr>
          <p:nvPr>
            <p:ph type="sldNum" sz="quarter" idx="10"/>
          </p:nvPr>
        </p:nvSpPr>
        <p:spPr/>
        <p:txBody>
          <a:bodyPr/>
          <a:lstStyle/>
          <a:p>
            <a:fld id="{0D21FD99-CF01-4548-8FAD-2C9397742E54}" type="slidenum">
              <a:rPr lang="en-US" smtClean="0"/>
              <a:t>25</a:t>
            </a:fld>
            <a:endParaRPr lang="en-US"/>
          </a:p>
        </p:txBody>
      </p:sp>
    </p:spTree>
    <p:extLst>
      <p:ext uri="{BB962C8B-B14F-4D97-AF65-F5344CB8AC3E}">
        <p14:creationId xmlns:p14="http://schemas.microsoft.com/office/powerpoint/2010/main" val="108022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baseline="0" dirty="0">
                <a:solidFill>
                  <a:schemeClr val="tx1"/>
                </a:solidFill>
                <a:effectLst/>
                <a:latin typeface="+mn-lt"/>
                <a:ea typeface="+mn-ea"/>
                <a:cs typeface="+mn-cs"/>
              </a:rPr>
              <a:t>GDP data </a:t>
            </a:r>
            <a:r>
              <a:rPr lang="en-US" sz="1200" b="0" i="0" kern="1200" baseline="0" dirty="0">
                <a:solidFill>
                  <a:schemeClr val="bg1"/>
                </a:solidFill>
                <a:effectLst/>
                <a:latin typeface="Nexa Light"/>
              </a:rPr>
              <a:t>a</a:t>
            </a:r>
            <a:r>
              <a:rPr lang="en-US" sz="1200" dirty="0">
                <a:solidFill>
                  <a:schemeClr val="bg1"/>
                </a:solidFill>
                <a:latin typeface="Nexa Light"/>
              </a:rPr>
              <a:t>ccording to the 2021 Deloitte report - </a:t>
            </a:r>
            <a:r>
              <a:rPr lang="en-US" sz="1200" dirty="0">
                <a:solidFill>
                  <a:schemeClr val="bg1"/>
                </a:solidFill>
                <a:latin typeface="Nexa Light"/>
                <a:hlinkClick r:id="rId3"/>
              </a:rPr>
              <a:t>https://www.healthcapital.com/hcc/newsletter/02_21/HTML/2040/convert_healthcare_in_2040.php#_ednref4</a:t>
            </a:r>
            <a:endParaRPr lang="en-US" sz="1200" dirty="0">
              <a:solidFill>
                <a:schemeClr val="bg1"/>
              </a:solidFill>
              <a:latin typeface="Nexa Light"/>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solidFill>
                <a:schemeClr val="bg1"/>
              </a:solidFill>
              <a:latin typeface="Nexa Light"/>
              <a:cs typeface="Calibri" panose="020F0502020204030204"/>
            </a:endParaRPr>
          </a:p>
          <a:p>
            <a:pPr marL="285750" indent="-285750" defTabSz="914400">
              <a:spcAft>
                <a:spcPts val="600"/>
              </a:spcAft>
              <a:buClr>
                <a:schemeClr val="accent1"/>
              </a:buClr>
              <a:buFont typeface="Arial" panose="020B0604020202020204" pitchFamily="34" charset="0"/>
              <a:buChar char="•"/>
            </a:pPr>
            <a:r>
              <a:rPr lang="en-US" sz="1200" dirty="0">
                <a:solidFill>
                  <a:srgbClr val="FFFFFF"/>
                </a:solidFill>
              </a:rPr>
              <a:t>Digital health has a </a:t>
            </a:r>
            <a:r>
              <a:rPr lang="en-US" sz="1200" b="1" dirty="0">
                <a:solidFill>
                  <a:srgbClr val="FFFFFF"/>
                </a:solidFill>
              </a:rPr>
              <a:t>50% compound annual growth rate </a:t>
            </a:r>
          </a:p>
          <a:p>
            <a:pPr marL="285750" indent="-285750" defTabSz="914400">
              <a:spcAft>
                <a:spcPts val="600"/>
              </a:spcAft>
              <a:buClr>
                <a:schemeClr val="accent1"/>
              </a:buClr>
              <a:buFont typeface="Arial" panose="020B0604020202020204" pitchFamily="34" charset="0"/>
              <a:buChar char="•"/>
            </a:pPr>
            <a:endParaRPr lang="en-US" sz="1200" b="1" dirty="0">
              <a:solidFill>
                <a:srgbClr val="FFFFFF"/>
              </a:solidFill>
            </a:endParaRPr>
          </a:p>
          <a:p>
            <a:pPr marL="285750" indent="-285750" defTabSz="914400">
              <a:spcAft>
                <a:spcPts val="600"/>
              </a:spcAft>
              <a:buClr>
                <a:schemeClr val="accent1"/>
              </a:buClr>
              <a:buFont typeface="Arial" panose="020B0604020202020204" pitchFamily="34" charset="0"/>
              <a:buChar char="•"/>
            </a:pPr>
            <a:r>
              <a:rPr lang="en-US" sz="1200" dirty="0">
                <a:solidFill>
                  <a:srgbClr val="FFFFFF"/>
                </a:solidFill>
              </a:rPr>
              <a:t>Health analytics is a </a:t>
            </a:r>
            <a:r>
              <a:rPr lang="en-US" sz="1200" b="1" dirty="0">
                <a:solidFill>
                  <a:srgbClr val="FFFFFF"/>
                </a:solidFill>
              </a:rPr>
              <a:t>$30 billion dollar industry </a:t>
            </a:r>
            <a:r>
              <a:rPr lang="en-US" sz="1200" dirty="0">
                <a:solidFill>
                  <a:srgbClr val="FFFFFF"/>
                </a:solidFill>
              </a:rPr>
              <a:t>poised for exponential growth, driven by exponential data and innovation growth.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Calibri" panose="020F0502020204030204"/>
              <a:cs typeface="Calibri" panose="020F0502020204030204"/>
            </a:endParaRPr>
          </a:p>
          <a:p>
            <a:pPr algn="l">
              <a:buFont typeface="Arial" panose="020B0604020202020204" pitchFamily="34" charset="0"/>
              <a:buNone/>
            </a:pPr>
            <a:r>
              <a:rPr lang="en-US" b="1" i="0" dirty="0">
                <a:solidFill>
                  <a:srgbClr val="555555"/>
                </a:solidFill>
                <a:effectLst/>
                <a:latin typeface="Helvetica Neue"/>
              </a:rPr>
              <a:t>TAM</a:t>
            </a:r>
            <a:r>
              <a:rPr lang="en-US" b="0" i="0" dirty="0">
                <a:solidFill>
                  <a:srgbClr val="333333"/>
                </a:solidFill>
                <a:effectLst/>
                <a:latin typeface="Helvetica Neue"/>
              </a:rPr>
              <a:t> or Total Available Market is the total market demand for a product or service.</a:t>
            </a:r>
          </a:p>
          <a:p>
            <a:pPr algn="l">
              <a:buFont typeface="Arial" panose="020B0604020202020204" pitchFamily="34" charset="0"/>
              <a:buNone/>
            </a:pPr>
            <a:r>
              <a:rPr lang="en-US" b="1" i="0" dirty="0">
                <a:solidFill>
                  <a:srgbClr val="555555"/>
                </a:solidFill>
                <a:effectLst/>
                <a:latin typeface="Helvetica Neue"/>
              </a:rPr>
              <a:t>SAM</a:t>
            </a:r>
            <a:r>
              <a:rPr lang="en-US" b="0" i="0" dirty="0">
                <a:solidFill>
                  <a:srgbClr val="333333"/>
                </a:solidFill>
                <a:effectLst/>
                <a:latin typeface="Helvetica Neue"/>
              </a:rPr>
              <a:t> or Serviceable Available Market is the segment of the TAM targeted by your products and services which is within your geographical reach.</a:t>
            </a:r>
          </a:p>
          <a:p>
            <a:pPr algn="l">
              <a:buFont typeface="Arial" panose="020B0604020202020204" pitchFamily="34" charset="0"/>
              <a:buNone/>
            </a:pPr>
            <a:r>
              <a:rPr lang="en-US" b="1" i="0" dirty="0">
                <a:solidFill>
                  <a:srgbClr val="555555"/>
                </a:solidFill>
                <a:effectLst/>
                <a:latin typeface="Helvetica Neue"/>
              </a:rPr>
              <a:t>SOM</a:t>
            </a:r>
            <a:r>
              <a:rPr lang="en-US" b="0" i="0" dirty="0">
                <a:solidFill>
                  <a:srgbClr val="333333"/>
                </a:solidFill>
                <a:effectLst/>
                <a:latin typeface="Helvetica Neue"/>
              </a:rPr>
              <a:t> or Serviceable Obtainable Market is the portion of SAM that you can capture.</a:t>
            </a:r>
          </a:p>
          <a:p>
            <a:pPr>
              <a:defRPr/>
            </a:pPr>
            <a:endParaRPr lang="en-US" dirty="0">
              <a:solidFill>
                <a:srgbClr val="FFFFFF"/>
              </a:solidFill>
              <a:latin typeface="Nexa Light"/>
            </a:endParaRPr>
          </a:p>
          <a:p>
            <a:pPr>
              <a:defRPr/>
            </a:pPr>
            <a:r>
              <a:rPr lang="en-US" dirty="0"/>
              <a:t>  </a:t>
            </a:r>
            <a:endParaRPr lang="en-US" dirty="0">
              <a:cs typeface="Calibri"/>
            </a:endParaRPr>
          </a:p>
          <a:p>
            <a:pPr>
              <a:defRPr/>
            </a:pPr>
            <a:r>
              <a:rPr lang="en-US" dirty="0"/>
              <a:t>E: Market slide, great. See what the SAM and TAM would be here? </a:t>
            </a:r>
            <a:r>
              <a:rPr lang="en-US" dirty="0">
                <a:hlinkClick r:id="rId4"/>
              </a:rPr>
              <a:t>https://www.thebusinessplanshop.com/blog/en/entry/tam_sam_som</a:t>
            </a:r>
            <a:r>
              <a:rPr lang="en-US" dirty="0"/>
              <a:t> </a:t>
            </a:r>
            <a:endParaRPr lang="en-US" dirty="0">
              <a:cs typeface="Calibri"/>
            </a:endParaRPr>
          </a:p>
        </p:txBody>
      </p:sp>
      <p:sp>
        <p:nvSpPr>
          <p:cNvPr id="4" name="Slide Number Placeholder 3"/>
          <p:cNvSpPr>
            <a:spLocks noGrp="1"/>
          </p:cNvSpPr>
          <p:nvPr>
            <p:ph type="sldNum" sz="quarter" idx="10"/>
          </p:nvPr>
        </p:nvSpPr>
        <p:spPr/>
        <p:txBody>
          <a:bodyPr/>
          <a:lstStyle/>
          <a:p>
            <a:fld id="{0D21FD99-CF01-4548-8FAD-2C9397742E54}" type="slidenum">
              <a:rPr lang="en-US" smtClean="0"/>
              <a:t>26</a:t>
            </a:fld>
            <a:endParaRPr lang="en-US"/>
          </a:p>
        </p:txBody>
      </p:sp>
    </p:spTree>
    <p:extLst>
      <p:ext uri="{BB962C8B-B14F-4D97-AF65-F5344CB8AC3E}">
        <p14:creationId xmlns:p14="http://schemas.microsoft.com/office/powerpoint/2010/main" val="2040616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 nobody asks you about pricing this early and it would unusual to expect to have a pricing strategy. Leave that out. </a:t>
            </a:r>
          </a:p>
          <a:p>
            <a:r>
              <a:rPr lang="en-US">
                <a:cs typeface="Calibri"/>
              </a:rPr>
              <a:t>E: where does the 268k number come from?</a:t>
            </a:r>
            <a:br>
              <a:rPr lang="en-US">
                <a:cs typeface="+mn-lt"/>
              </a:rPr>
            </a:br>
            <a:r>
              <a:rPr lang="en-US">
                <a:cs typeface="Calibri"/>
              </a:rPr>
              <a:t>E: combine with Market slide</a:t>
            </a:r>
          </a:p>
        </p:txBody>
      </p:sp>
      <p:sp>
        <p:nvSpPr>
          <p:cNvPr id="4" name="Slide Number Placeholder 3"/>
          <p:cNvSpPr>
            <a:spLocks noGrp="1"/>
          </p:cNvSpPr>
          <p:nvPr>
            <p:ph type="sldNum" sz="quarter" idx="10"/>
          </p:nvPr>
        </p:nvSpPr>
        <p:spPr/>
        <p:txBody>
          <a:bodyPr/>
          <a:lstStyle/>
          <a:p>
            <a:fld id="{0D21FD99-CF01-4548-8FAD-2C9397742E54}" type="slidenum">
              <a:rPr lang="en-US" smtClean="0"/>
              <a:t>27</a:t>
            </a:fld>
            <a:endParaRPr lang="en-US"/>
          </a:p>
        </p:txBody>
      </p:sp>
    </p:spTree>
    <p:extLst>
      <p:ext uri="{BB962C8B-B14F-4D97-AF65-F5344CB8AC3E}">
        <p14:creationId xmlns:p14="http://schemas.microsoft.com/office/powerpoint/2010/main" val="142802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222222"/>
                </a:solidFill>
                <a:latin typeface="Arial"/>
                <a:cs typeface="Arial"/>
              </a:rPr>
              <a:t>E: supplementary slides</a:t>
            </a:r>
            <a:endParaRPr lang="en-US" u="sng">
              <a:solidFill>
                <a:srgbClr val="222222"/>
              </a:solidFill>
              <a:latin typeface="Arial"/>
              <a:cs typeface="Arial"/>
            </a:endParaRPr>
          </a:p>
          <a:p>
            <a:endParaRPr lang="en-US" u="sng">
              <a:solidFill>
                <a:srgbClr val="222222"/>
              </a:solidFill>
              <a:latin typeface="Arial"/>
              <a:cs typeface="Arial"/>
            </a:endParaRPr>
          </a:p>
          <a:p>
            <a:pPr algn="l"/>
            <a:r>
              <a:rPr lang="en-US" b="0" i="0" u="sng">
                <a:solidFill>
                  <a:srgbClr val="222222"/>
                </a:solidFill>
                <a:effectLst/>
                <a:latin typeface="Arial"/>
                <a:cs typeface="Arial"/>
              </a:rPr>
              <a:t>Cons</a:t>
            </a:r>
            <a:endParaRPr lang="en-US" b="0" i="0">
              <a:solidFill>
                <a:srgbClr val="222222"/>
              </a:solidFill>
              <a:effectLst/>
              <a:latin typeface="Arial"/>
              <a:cs typeface="Arial"/>
            </a:endParaRPr>
          </a:p>
          <a:p>
            <a:pPr algn="l">
              <a:buFont typeface="Arial" panose="020B0604020202020204" pitchFamily="34" charset="0"/>
              <a:buChar char="•"/>
            </a:pPr>
            <a:r>
              <a:rPr lang="en-US" b="0" i="0">
                <a:solidFill>
                  <a:srgbClr val="222222"/>
                </a:solidFill>
                <a:effectLst/>
                <a:latin typeface="Arial"/>
                <a:cs typeface="Arial"/>
              </a:rPr>
              <a:t>DAOs are slow and inefficient.</a:t>
            </a:r>
          </a:p>
          <a:p>
            <a:pPr algn="l">
              <a:buFont typeface="Arial" panose="020B0604020202020204" pitchFamily="34" charset="0"/>
              <a:buChar char="•"/>
            </a:pPr>
            <a:r>
              <a:rPr lang="en-US" b="0" i="0">
                <a:solidFill>
                  <a:srgbClr val="222222"/>
                </a:solidFill>
                <a:effectLst/>
                <a:latin typeface="Arial"/>
                <a:cs typeface="Arial"/>
              </a:rPr>
              <a:t>Duplication of effort by multiple doing the same thing (typically the most enjoyable tasks), since everyone can do whatever they want instead of being managed by a central authority </a:t>
            </a:r>
          </a:p>
          <a:p>
            <a:pPr algn="l">
              <a:buFont typeface="Arial" panose="020B0604020202020204" pitchFamily="34" charset="0"/>
              <a:buChar char="•"/>
            </a:pPr>
            <a:r>
              <a:rPr lang="en-US" b="0" i="0">
                <a:solidFill>
                  <a:srgbClr val="222222"/>
                </a:solidFill>
                <a:effectLst/>
                <a:latin typeface="Arial"/>
                <a:cs typeface="Arial"/>
              </a:rPr>
              <a:t>Everyone thinks they're an expert, and non-experts can have the same or more influence than actual experts.</a:t>
            </a:r>
          </a:p>
          <a:p>
            <a:pPr algn="l">
              <a:buFont typeface="Arial" panose="020B0604020202020204" pitchFamily="34" charset="0"/>
              <a:buChar char="•"/>
            </a:pPr>
            <a:r>
              <a:rPr lang="en-US" b="0" i="0">
                <a:solidFill>
                  <a:srgbClr val="222222"/>
                </a:solidFill>
                <a:effectLst/>
                <a:latin typeface="Arial"/>
                <a:cs typeface="Arial"/>
              </a:rPr>
              <a:t>Reduced competition (however, you'd still have competition between plugin/extension creators)</a:t>
            </a:r>
          </a:p>
          <a:p>
            <a:pPr algn="l"/>
            <a:br>
              <a:rPr lang="en-US" b="0" i="0">
                <a:effectLst/>
                <a:latin typeface="Arial" panose="020B0604020202020204" pitchFamily="34" charset="0"/>
                <a:cs typeface="Arial"/>
              </a:rPr>
            </a:br>
            <a:endParaRPr lang="en-US" b="0" i="0">
              <a:solidFill>
                <a:srgbClr val="222222"/>
              </a:solidFill>
              <a:effectLst/>
              <a:latin typeface="Arial" panose="020B0604020202020204" pitchFamily="34" charset="0"/>
            </a:endParaRPr>
          </a:p>
          <a:p>
            <a:pPr algn="l"/>
            <a:r>
              <a:rPr lang="en-US" b="0" i="0" u="sng">
                <a:solidFill>
                  <a:srgbClr val="222222"/>
                </a:solidFill>
                <a:effectLst/>
                <a:latin typeface="Arial"/>
                <a:cs typeface="Arial"/>
              </a:rPr>
              <a:t>Pros of a DAO</a:t>
            </a:r>
            <a:endParaRPr lang="en-US" b="0" i="0">
              <a:solidFill>
                <a:srgbClr val="222222"/>
              </a:solidFill>
              <a:effectLst/>
              <a:latin typeface="Arial"/>
              <a:cs typeface="Arial"/>
            </a:endParaRPr>
          </a:p>
          <a:p>
            <a:pPr algn="l">
              <a:buFont typeface="Arial" panose="020B0604020202020204" pitchFamily="34" charset="0"/>
              <a:buChar char="•"/>
            </a:pPr>
            <a:r>
              <a:rPr lang="en-US" b="1" i="0">
                <a:solidFill>
                  <a:srgbClr val="222222"/>
                </a:solidFill>
                <a:effectLst/>
                <a:latin typeface="Arial"/>
                <a:cs typeface="Arial"/>
              </a:rPr>
              <a:t>Trust by Personal Data Sharers</a:t>
            </a:r>
            <a:r>
              <a:rPr lang="en-US" b="0" i="0">
                <a:solidFill>
                  <a:srgbClr val="222222"/>
                </a:solidFill>
                <a:effectLst/>
                <a:latin typeface="Arial"/>
                <a:cs typeface="Arial"/>
              </a:rPr>
              <a:t> – Everyone that shares their data receives governance tokens.  The fact that they are owners of a transparent organization that has their data seems like it would make them more comfortable than sharing it with an opaque corporate entity. </a:t>
            </a:r>
          </a:p>
          <a:p>
            <a:pPr algn="l">
              <a:buFont typeface="Arial" panose="020B0604020202020204" pitchFamily="34" charset="0"/>
              <a:buChar char="•"/>
            </a:pPr>
            <a:r>
              <a:rPr lang="en-US" b="1" i="0">
                <a:solidFill>
                  <a:srgbClr val="222222"/>
                </a:solidFill>
                <a:effectLst/>
                <a:latin typeface="Arial"/>
                <a:cs typeface="Arial"/>
              </a:rPr>
              <a:t>Trust and Mutual Benefit by 350k Data Silos Facilitating Data Sharing</a:t>
            </a:r>
            <a:r>
              <a:rPr lang="en-US" b="0" i="0">
                <a:solidFill>
                  <a:srgbClr val="222222"/>
                </a:solidFill>
                <a:effectLst/>
                <a:latin typeface="Arial"/>
                <a:cs typeface="Arial"/>
              </a:rPr>
              <a:t> – Currently, there is little to no net incentive for a health app to facilitate easy data sharing (unless it's a device manufacturer that gets free advertising like Fitbit). Isolated data streams can only provide relatively useless "descriptive" statistics that tell you what </a:t>
            </a:r>
            <a:r>
              <a:rPr lang="en-US" b="1" i="0">
                <a:solidFill>
                  <a:srgbClr val="222222"/>
                </a:solidFill>
                <a:effectLst/>
                <a:latin typeface="Arial"/>
                <a:cs typeface="Arial"/>
              </a:rPr>
              <a:t>you've done,</a:t>
            </a:r>
            <a:r>
              <a:rPr lang="en-US" b="0" i="0">
                <a:solidFill>
                  <a:srgbClr val="222222"/>
                </a:solidFill>
                <a:effectLst/>
                <a:latin typeface="Arial"/>
                <a:cs typeface="Arial"/>
              </a:rPr>
              <a:t> rather than "prescriptive" statistics that tell you </a:t>
            </a:r>
            <a:r>
              <a:rPr lang="en-US" b="1" i="0">
                <a:solidFill>
                  <a:srgbClr val="222222"/>
                </a:solidFill>
                <a:effectLst/>
                <a:latin typeface="Arial"/>
                <a:cs typeface="Arial"/>
              </a:rPr>
              <a:t>what you should do</a:t>
            </a:r>
            <a:r>
              <a:rPr lang="en-US" b="0" i="0">
                <a:solidFill>
                  <a:srgbClr val="222222"/>
                </a:solidFill>
                <a:effectLst/>
                <a:latin typeface="Arial"/>
                <a:cs typeface="Arial"/>
              </a:rPr>
              <a:t>. So in aggregate, the value of the data increases dramatically. A DAO provides a way for the 350k apps to all share in the upside of the increased value of the data, turning a zero-sum game into a positive-sum game. </a:t>
            </a:r>
          </a:p>
          <a:p>
            <a:pPr algn="l">
              <a:buFont typeface="Arial" panose="020B0604020202020204" pitchFamily="34" charset="0"/>
              <a:buChar char="•"/>
            </a:pPr>
            <a:r>
              <a:rPr lang="en-US" b="1" i="0">
                <a:solidFill>
                  <a:srgbClr val="222222"/>
                </a:solidFill>
                <a:effectLst/>
                <a:latin typeface="Arial"/>
                <a:cs typeface="Arial"/>
              </a:rPr>
              <a:t>Decreased Wasted Duplication of Effort and Increased Interoperability</a:t>
            </a:r>
            <a:r>
              <a:rPr lang="en-US" b="0" i="0">
                <a:solidFill>
                  <a:srgbClr val="222222"/>
                </a:solidFill>
                <a:effectLst/>
                <a:latin typeface="Arial"/>
                <a:cs typeface="Arial"/>
              </a:rPr>
              <a:t> – $157B has been spent developing all these apps.  Much of it has reinvented the wheel regarding basic health data infrastructure. The result is thousands of disparate non-interoperable data formats.  Suppose there was a shared core open-source framework for storage, aggregation, and access with DBT data transformer plugins enabling ingestion and access in any desired format. In that case, this could accelerate progress by freeing up these resources for innovations. Many companies are trying to make their own "Digital Health Platform."  However, whichever one you use for your app will be stealing some of the value.  By having a collectively owned platform, everyone shares the benefits of its success.</a:t>
            </a:r>
          </a:p>
          <a:p>
            <a:pPr algn="l">
              <a:buFont typeface="Arial" panose="020B0604020202020204" pitchFamily="34" charset="0"/>
              <a:buChar char="•"/>
            </a:pPr>
            <a:r>
              <a:rPr lang="en-US" b="1" i="0">
                <a:solidFill>
                  <a:srgbClr val="222222"/>
                </a:solidFill>
                <a:effectLst/>
                <a:latin typeface="Arial"/>
                <a:cs typeface="Arial"/>
              </a:rPr>
              <a:t>A Class Action Lawsuit Against the DAO Would Be Masochistic </a:t>
            </a:r>
            <a:r>
              <a:rPr lang="en-US" b="0" i="0">
                <a:solidFill>
                  <a:srgbClr val="222222"/>
                </a:solidFill>
                <a:effectLst/>
                <a:latin typeface="Arial"/>
                <a:cs typeface="Arial"/>
              </a:rPr>
              <a:t>– Everyone who donated their data to the DAO would also govern the DAO.  So by definition, the DAO would never act against the wishes of the users. If, for some reason, they did file a class action suit against the DAO, they would just be suing themselves. This would drive down the value of the token by the total payout in addition to the legal fees. </a:t>
            </a:r>
          </a:p>
          <a:p>
            <a:pPr algn="l">
              <a:buFont typeface="Arial" panose="020B0604020202020204" pitchFamily="34" charset="0"/>
              <a:buChar char="•"/>
            </a:pPr>
            <a:r>
              <a:rPr lang="en-US" b="1" i="0">
                <a:solidFill>
                  <a:srgbClr val="222222"/>
                </a:solidFill>
                <a:effectLst/>
                <a:latin typeface="Arial"/>
                <a:cs typeface="Arial"/>
              </a:rPr>
              <a:t>Government Action Against a DAO Would Be A Logical Fallacy – </a:t>
            </a:r>
            <a:r>
              <a:rPr lang="en-US" b="0" i="0">
                <a:solidFill>
                  <a:srgbClr val="222222"/>
                </a:solidFill>
                <a:effectLst/>
                <a:latin typeface="Arial"/>
                <a:cs typeface="Arial"/>
              </a:rPr>
              <a:t>The purpose of government regulation of health data is to protect individuals from violations of privacy by third parties. Any government fines imposed on the DAO would be harming the data owners that they are supposed to be protecting. Additionally, if the data owners govern the actions of the DAO, and the government decides that they aren't correctly governing their own data, then the government would be acting completely undemocratically.  They would also be making the case that the people don't really own their data, the government does. </a:t>
            </a:r>
          </a:p>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28</a:t>
            </a:fld>
            <a:endParaRPr lang="en-US"/>
          </a:p>
        </p:txBody>
      </p:sp>
    </p:spTree>
    <p:extLst>
      <p:ext uri="{BB962C8B-B14F-4D97-AF65-F5344CB8AC3E}">
        <p14:creationId xmlns:p14="http://schemas.microsoft.com/office/powerpoint/2010/main" val="2217319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29</a:t>
            </a:fld>
            <a:endParaRPr lang="en-US"/>
          </a:p>
        </p:txBody>
      </p:sp>
    </p:spTree>
    <p:extLst>
      <p:ext uri="{BB962C8B-B14F-4D97-AF65-F5344CB8AC3E}">
        <p14:creationId xmlns:p14="http://schemas.microsoft.com/office/powerpoint/2010/main" val="400483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significant cause…</a:t>
            </a:r>
          </a:p>
          <a:p>
            <a:endParaRPr lang="en-US"/>
          </a:p>
          <a:p>
            <a:endParaRPr lang="en-US"/>
          </a:p>
          <a:p>
            <a:endParaRPr lang="en-US"/>
          </a:p>
          <a:p>
            <a:endParaRPr lang="en-US"/>
          </a:p>
          <a:p>
            <a:endParaRPr lang="en-US"/>
          </a:p>
          <a:p>
            <a:endParaRPr lang="en-US"/>
          </a:p>
          <a:p>
            <a:r>
              <a:rPr lang="en-US"/>
              <a:t>Brian Kennedy</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r>
              <a:rPr lang="en-US">
                <a:cs typeface="Calibri"/>
              </a:rPr>
              <a:t>Eli: As a general comment, we're on a good path. What we should be inspired by and adapt it to serve us best: this is the </a:t>
            </a:r>
            <a:r>
              <a:rPr lang="en-US">
                <a:cs typeface="Calibri"/>
                <a:hlinkClick r:id="rId3"/>
              </a:rPr>
              <a:t>OG sequoia pitch deck</a:t>
            </a:r>
            <a:endParaRPr lang="en-US">
              <a:cs typeface="Calibri"/>
            </a:endParaRPr>
          </a:p>
          <a:p>
            <a:r>
              <a:rPr lang="en-US">
                <a:cs typeface="Calibri"/>
              </a:rPr>
              <a:t>Get inspiration from: </a:t>
            </a:r>
            <a:r>
              <a:rPr lang="en-US">
                <a:hlinkClick r:id="rId4"/>
              </a:rPr>
              <a:t>https://visme.co/blog/best-pitch-decks/</a:t>
            </a:r>
            <a:r>
              <a:rPr lang="en-US"/>
              <a:t> </a:t>
            </a:r>
          </a:p>
          <a:p>
            <a:r>
              <a:rPr lang="en-US">
                <a:cs typeface="Calibri"/>
              </a:rPr>
              <a:t>Steal some design ideas: </a:t>
            </a:r>
            <a:r>
              <a:rPr lang="en-US">
                <a:hlinkClick r:id="rId5"/>
              </a:rPr>
              <a:t>https://www.openvc.app/opendeck.php</a:t>
            </a:r>
            <a:endParaRPr lang="en-US"/>
          </a:p>
          <a:p>
            <a:r>
              <a:rPr lang="en-US"/>
              <a:t>Except for a couple of outliers, all decks are super simple. </a:t>
            </a:r>
          </a:p>
          <a:p>
            <a:endParaRPr lang="en-US"/>
          </a:p>
          <a:p>
            <a:r>
              <a:rPr lang="en-US"/>
              <a:t>So this is our PROBLEM SLIDE</a:t>
            </a:r>
            <a:br>
              <a:rPr lang="en-US"/>
            </a:br>
            <a:r>
              <a:rPr lang="en-US"/>
              <a:t>We're doing well on this slide, although, why "inflammation"? ​People are suffering from undiagnosed or hard-to-diagnose diseases, sure. And these may have to do with inflammation in most cases. However, if we start with "inflammation", we should continue with that theme throughout, otherwise, people will continue to wonder where inflammation comes into play again until the end of the deck.</a:t>
            </a:r>
            <a:endParaRPr lang="en-US">
              <a:cs typeface="Calibri"/>
            </a:endParaRPr>
          </a:p>
          <a:p>
            <a:endParaRPr lang="en-US">
              <a:cs typeface="Calibri"/>
            </a:endParaRPr>
          </a:p>
          <a:p>
            <a:r>
              <a:rPr lang="en-US">
                <a:cs typeface="Calibri"/>
              </a:rPr>
              <a:t> </a:t>
            </a:r>
          </a:p>
        </p:txBody>
      </p:sp>
      <p:sp>
        <p:nvSpPr>
          <p:cNvPr id="4" name="Slide Number Placeholder 3"/>
          <p:cNvSpPr>
            <a:spLocks noGrp="1"/>
          </p:cNvSpPr>
          <p:nvPr>
            <p:ph type="sldNum" sz="quarter" idx="5"/>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1290371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 you cannot compete with no-one. Remember that you are sending the message that you are better and smarter than these companies because you will not fail and will make more money. Let's discuss. </a:t>
            </a:r>
          </a:p>
          <a:p>
            <a:endParaRPr lang="en-US">
              <a:solidFill>
                <a:schemeClr val="bg1"/>
              </a:solidFill>
              <a:latin typeface="THICCCBOI Light"/>
            </a:endParaRPr>
          </a:p>
          <a:p>
            <a:r>
              <a:rPr lang="en-US" sz="1200">
                <a:solidFill>
                  <a:schemeClr val="bg1"/>
                </a:solidFill>
                <a:latin typeface="THICCCBOI Light"/>
              </a:rPr>
              <a:t>Valuable </a:t>
            </a:r>
            <a:r>
              <a:rPr lang="en-US" sz="1200" b="1">
                <a:solidFill>
                  <a:schemeClr val="bg1"/>
                </a:solidFill>
                <a:latin typeface="THICCCBOI Light"/>
              </a:rPr>
              <a:t>collaborators</a:t>
            </a:r>
            <a:r>
              <a:rPr lang="en-US" sz="1200">
                <a:solidFill>
                  <a:schemeClr val="bg1"/>
                </a:solidFill>
                <a:latin typeface="THICCCBOI Light"/>
              </a:rPr>
              <a:t> include:</a:t>
            </a:r>
            <a:endParaRPr lang="en-US"/>
          </a:p>
          <a:p>
            <a:pPr marL="742950" indent="-742950">
              <a:buAutoNum type="arabicPeriod"/>
            </a:pPr>
            <a:r>
              <a:rPr lang="en-US" sz="1200">
                <a:solidFill>
                  <a:schemeClr val="bg1"/>
                </a:solidFill>
                <a:latin typeface="THICCCBOI Light"/>
              </a:rPr>
              <a:t>Closed-source </a:t>
            </a:r>
            <a:r>
              <a:rPr lang="en-US" sz="1200" b="1">
                <a:solidFill>
                  <a:schemeClr val="bg1"/>
                </a:solidFill>
                <a:latin typeface="THICCCBOI Light"/>
              </a:rPr>
              <a:t>decentralized clinical trial companies</a:t>
            </a:r>
            <a:r>
              <a:rPr lang="en-US" sz="1200">
                <a:solidFill>
                  <a:schemeClr val="bg1"/>
                </a:solidFill>
                <a:latin typeface="THICCCBOI Light"/>
              </a:rPr>
              <a:t> like Medable</a:t>
            </a:r>
            <a:r>
              <a:rPr lang="en-US">
                <a:solidFill>
                  <a:schemeClr val="bg1"/>
                </a:solidFill>
                <a:latin typeface="THICCCBOI Light"/>
              </a:rPr>
              <a:t> </a:t>
            </a:r>
            <a:endParaRPr lang="en-US" sz="1200">
              <a:solidFill>
                <a:schemeClr val="bg1"/>
              </a:solidFill>
              <a:latin typeface="THICCCBOI Light" panose="00000400000000000000" pitchFamily="2" charset="0"/>
            </a:endParaRPr>
          </a:p>
          <a:p>
            <a:pPr marL="742950" indent="-742950">
              <a:buAutoNum type="arabicPeriod"/>
            </a:pPr>
            <a:r>
              <a:rPr lang="en-US" sz="1200" b="1">
                <a:solidFill>
                  <a:schemeClr val="bg1"/>
                </a:solidFill>
                <a:latin typeface="THICCCBOI Light"/>
              </a:rPr>
              <a:t>Health data aggregators</a:t>
            </a:r>
            <a:r>
              <a:rPr lang="en-US" sz="1200">
                <a:solidFill>
                  <a:schemeClr val="bg1"/>
                </a:solidFill>
                <a:latin typeface="THICCCBOI Light"/>
              </a:rPr>
              <a:t> like Validic</a:t>
            </a:r>
          </a:p>
          <a:p>
            <a:endParaRPr lang="en-US" sz="1200">
              <a:solidFill>
                <a:schemeClr val="bg1"/>
              </a:solidFill>
              <a:latin typeface="THICCCBOI Light" panose="00000400000000000000" pitchFamily="2" charset="0"/>
            </a:endParaRPr>
          </a:p>
          <a:p>
            <a:r>
              <a:rPr lang="en-US" sz="1200">
                <a:solidFill>
                  <a:schemeClr val="bg1"/>
                </a:solidFill>
                <a:latin typeface="THICCCBOI Light"/>
              </a:rPr>
              <a:t>However, our mission is to compete with no one and </a:t>
            </a:r>
            <a:r>
              <a:rPr lang="en-US" sz="1200" b="1">
                <a:solidFill>
                  <a:schemeClr val="bg1"/>
                </a:solidFill>
                <a:latin typeface="THICCCBOI Light"/>
              </a:rPr>
              <a:t>integrate with everyone</a:t>
            </a:r>
            <a:r>
              <a:rPr lang="en-US" sz="1200">
                <a:solidFill>
                  <a:schemeClr val="bg1"/>
                </a:solidFill>
                <a:latin typeface="THICCCBOI Light"/>
              </a:rPr>
              <a:t>.</a:t>
            </a:r>
            <a:endParaRPr lang="en-US" sz="1200">
              <a:latin typeface="THICCCBOI Light"/>
            </a:endParaRPr>
          </a:p>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30</a:t>
            </a:fld>
            <a:endParaRPr lang="en-US"/>
          </a:p>
        </p:txBody>
      </p:sp>
    </p:spTree>
    <p:extLst>
      <p:ext uri="{BB962C8B-B14F-4D97-AF65-F5344CB8AC3E}">
        <p14:creationId xmlns:p14="http://schemas.microsoft.com/office/powerpoint/2010/main" val="29258026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r>
              <a:rPr lang="en-US"/>
              <a:t>E: supplementary slides</a:t>
            </a:r>
            <a:endParaRPr lang="en-US">
              <a:cs typeface="Calibri" panose="020F0502020204030204"/>
            </a:endParaRPr>
          </a:p>
          <a:p>
            <a:endParaRPr lang="en-US"/>
          </a:p>
          <a:p>
            <a:r>
              <a:rPr lang="en-US"/>
              <a:t>*provide them with a platform for recruiting new users, storing their data, and analyzing it. So they can do what currently takes months in a matter of hours.</a:t>
            </a:r>
          </a:p>
        </p:txBody>
      </p:sp>
      <p:sp>
        <p:nvSpPr>
          <p:cNvPr id="4" name="Slide Number Placeholder 3"/>
          <p:cNvSpPr>
            <a:spLocks noGrp="1"/>
          </p:cNvSpPr>
          <p:nvPr>
            <p:ph type="sldNum" sz="quarter" idx="10"/>
          </p:nvPr>
        </p:nvSpPr>
        <p:spPr/>
        <p:txBody>
          <a:bodyPr/>
          <a:lstStyle/>
          <a:p>
            <a:fld id="{0D21FD99-CF01-4548-8FAD-2C9397742E54}" type="slidenum">
              <a:rPr lang="en-US" smtClean="0"/>
              <a:t>31</a:t>
            </a:fld>
            <a:endParaRPr lang="en-US"/>
          </a:p>
        </p:txBody>
      </p:sp>
    </p:spTree>
    <p:extLst>
      <p:ext uri="{BB962C8B-B14F-4D97-AF65-F5344CB8AC3E}">
        <p14:creationId xmlns:p14="http://schemas.microsoft.com/office/powerpoint/2010/main" val="2508905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solidFill>
                  <a:srgbClr val="222222"/>
                </a:solidFill>
                <a:latin typeface="Arial"/>
                <a:cs typeface="Arial"/>
              </a:rPr>
              <a:t>E: Cool. Put it before the financials</a:t>
            </a:r>
          </a:p>
        </p:txBody>
      </p:sp>
      <p:sp>
        <p:nvSpPr>
          <p:cNvPr id="4" name="Slide Number Placeholder 3"/>
          <p:cNvSpPr>
            <a:spLocks noGrp="1"/>
          </p:cNvSpPr>
          <p:nvPr>
            <p:ph type="sldNum" sz="quarter" idx="5"/>
          </p:nvPr>
        </p:nvSpPr>
        <p:spPr/>
        <p:txBody>
          <a:bodyPr/>
          <a:lstStyle/>
          <a:p>
            <a:fld id="{4CBCEA92-F142-4D57-B507-37BDAF44710C}" type="slidenum">
              <a:rPr lang="en-US" smtClean="0"/>
              <a:t>32</a:t>
            </a:fld>
            <a:endParaRPr lang="en-US"/>
          </a:p>
        </p:txBody>
      </p:sp>
    </p:spTree>
    <p:extLst>
      <p:ext uri="{BB962C8B-B14F-4D97-AF65-F5344CB8AC3E}">
        <p14:creationId xmlns:p14="http://schemas.microsoft.com/office/powerpoint/2010/main" val="2293189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a:solidFill>
                <a:srgbClr val="222222"/>
              </a:solidFill>
              <a:latin typeface="Arial"/>
              <a:cs typeface="Arial"/>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336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 Aha! The traction slide! It would be pretty cool to add 50 universities here. </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34</a:t>
            </a:fld>
            <a:endParaRPr lang="en-US"/>
          </a:p>
        </p:txBody>
      </p:sp>
    </p:spTree>
    <p:extLst>
      <p:ext uri="{BB962C8B-B14F-4D97-AF65-F5344CB8AC3E}">
        <p14:creationId xmlns:p14="http://schemas.microsoft.com/office/powerpoint/2010/main" val="7355095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 Nah. We are raising the money to spend on salaries and R&amp;D. Let's discuss because it needs a lot of time to put together. </a:t>
            </a:r>
          </a:p>
        </p:txBody>
      </p:sp>
      <p:sp>
        <p:nvSpPr>
          <p:cNvPr id="4" name="Slide Number Placeholder 3"/>
          <p:cNvSpPr>
            <a:spLocks noGrp="1"/>
          </p:cNvSpPr>
          <p:nvPr>
            <p:ph type="sldNum" sz="quarter" idx="5"/>
          </p:nvPr>
        </p:nvSpPr>
        <p:spPr/>
        <p:txBody>
          <a:bodyPr/>
          <a:lstStyle/>
          <a:p>
            <a:fld id="{4CBCEA92-F142-4D57-B507-37BDAF44710C}" type="slidenum">
              <a:rPr lang="en-US" smtClean="0"/>
              <a:t>35</a:t>
            </a:fld>
            <a:endParaRPr lang="en-US"/>
          </a:p>
        </p:txBody>
      </p:sp>
    </p:spTree>
    <p:extLst>
      <p:ext uri="{BB962C8B-B14F-4D97-AF65-F5344CB8AC3E}">
        <p14:creationId xmlns:p14="http://schemas.microsoft.com/office/powerpoint/2010/main" val="1884208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36</a:t>
            </a:fld>
            <a:endParaRPr lang="en-US"/>
          </a:p>
        </p:txBody>
      </p:sp>
    </p:spTree>
    <p:extLst>
      <p:ext uri="{BB962C8B-B14F-4D97-AF65-F5344CB8AC3E}">
        <p14:creationId xmlns:p14="http://schemas.microsoft.com/office/powerpoint/2010/main" val="2813275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37</a:t>
            </a:fld>
            <a:endParaRPr lang="en-US"/>
          </a:p>
        </p:txBody>
      </p:sp>
    </p:spTree>
    <p:extLst>
      <p:ext uri="{BB962C8B-B14F-4D97-AF65-F5344CB8AC3E}">
        <p14:creationId xmlns:p14="http://schemas.microsoft.com/office/powerpoint/2010/main" val="620079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38</a:t>
            </a:fld>
            <a:endParaRPr lang="en-US"/>
          </a:p>
        </p:txBody>
      </p:sp>
    </p:spTree>
    <p:extLst>
      <p:ext uri="{BB962C8B-B14F-4D97-AF65-F5344CB8AC3E}">
        <p14:creationId xmlns:p14="http://schemas.microsoft.com/office/powerpoint/2010/main" val="1727722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39</a:t>
            </a:fld>
            <a:endParaRPr lang="en-US"/>
          </a:p>
        </p:txBody>
      </p:sp>
    </p:spTree>
    <p:extLst>
      <p:ext uri="{BB962C8B-B14F-4D97-AF65-F5344CB8AC3E}">
        <p14:creationId xmlns:p14="http://schemas.microsoft.com/office/powerpoint/2010/main" val="3869565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 This is our second PROBLEM slide. Can we combine both in one single slide? E.G. </a:t>
            </a:r>
            <a:r>
              <a:rPr lang="en-US">
                <a:hlinkClick r:id="rId3"/>
              </a:rPr>
              <a:t>https://imgur.com/dJ0sHQe</a:t>
            </a:r>
            <a:endParaRPr lang="en-US">
              <a:cs typeface="Calibri"/>
            </a:endParaRPr>
          </a:p>
          <a:p>
            <a:endParaRPr lang="en-US">
              <a:cs typeface="Calibri"/>
            </a:endParaRPr>
          </a:p>
          <a:p>
            <a:r>
              <a:rPr lang="en-US">
                <a:cs typeface="Calibri"/>
              </a:rPr>
              <a:t>E: For every slide, we should have a single message the audience will take home. What's the message for our PROBLEM slide? </a:t>
            </a:r>
            <a:br>
              <a:rPr lang="en-US">
                <a:cs typeface="+mn-lt"/>
              </a:rPr>
            </a:br>
            <a:endParaRPr lang="en-US">
              <a:cs typeface="Calibri"/>
            </a:endParaRPr>
          </a:p>
          <a:p>
            <a:r>
              <a:rPr lang="en-US">
                <a:cs typeface="Calibri"/>
              </a:rPr>
              <a:t>E: </a:t>
            </a:r>
          </a:p>
          <a:p>
            <a:r>
              <a:rPr lang="en-US">
                <a:cs typeface="Calibri"/>
              </a:rPr>
              <a:t>1) Almost every second person on Earth suffers from </a:t>
            </a:r>
            <a:r>
              <a:rPr lang="en-US"/>
              <a:t>non-communicable diseases</a:t>
            </a:r>
            <a:r>
              <a:rPr lang="en-US">
                <a:cs typeface="Calibri"/>
              </a:rPr>
              <a:t> caused by things we eat, breathe, and drink. These cause various forms of inflammation and are thus hard to diagnose and often remain undiagnosed. </a:t>
            </a:r>
            <a:endParaRPr lang="en-US"/>
          </a:p>
          <a:p>
            <a:r>
              <a:rPr lang="en-US">
                <a:cs typeface="Calibri"/>
              </a:rPr>
              <a:t>2) Modern diet and urban life cause us to ingest and otherwise be exposed to 3.5 </a:t>
            </a:r>
            <a:r>
              <a:rPr lang="en-US" err="1">
                <a:cs typeface="Calibri"/>
              </a:rPr>
              <a:t>lbs</a:t>
            </a:r>
            <a:r>
              <a:rPr lang="en-US">
                <a:cs typeface="Calibri"/>
              </a:rPr>
              <a:t> of 7k chemicals per year (?) we would not be just 100 years ago, let alone if we lived as our ancestors and what our immune system evolved to tolerate. We do not know the long-term effects of the vast majority of those chemicals. </a:t>
            </a:r>
          </a:p>
          <a:p>
            <a:r>
              <a:rPr lang="en-US">
                <a:cs typeface="Calibri"/>
              </a:rPr>
              <a:t>3) We do not know, because this is how the pharma system incentives work. Clinical trials are expensive, and drugs need a "target". (we need a much better point here!)</a:t>
            </a:r>
          </a:p>
          <a:p>
            <a:endParaRPr lang="en-US">
              <a:cs typeface="Calibri"/>
            </a:endParaRPr>
          </a:p>
          <a:p>
            <a:r>
              <a:rPr lang="en-US">
                <a:cs typeface="Calibri"/>
              </a:rPr>
              <a:t>E: Let's think: what are we solving here? Is it the shitty drug dev system? Is it the non-sharing of data? Whatever it is, this needs to be our "theme" and it needs to be clear how everything we're doing contributes to the solution in every slide.  </a:t>
            </a:r>
            <a:br>
              <a:rPr lang="en-US">
                <a:cs typeface="+mn-lt"/>
              </a:rPr>
            </a:br>
            <a:r>
              <a:rPr lang="en-US">
                <a:cs typeface="Calibri"/>
              </a:rPr>
              <a:t>- </a:t>
            </a: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CBCEA92-F142-4D57-B507-37BDAF44710C}" type="slidenum">
              <a:rPr lang="en-US" smtClean="0"/>
              <a:t>4</a:t>
            </a:fld>
            <a:endParaRPr lang="en-US"/>
          </a:p>
        </p:txBody>
      </p:sp>
    </p:spTree>
    <p:extLst>
      <p:ext uri="{BB962C8B-B14F-4D97-AF65-F5344CB8AC3E}">
        <p14:creationId xmlns:p14="http://schemas.microsoft.com/office/powerpoint/2010/main" val="1791533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40</a:t>
            </a:fld>
            <a:endParaRPr lang="en-US"/>
          </a:p>
        </p:txBody>
      </p:sp>
    </p:spTree>
    <p:extLst>
      <p:ext uri="{BB962C8B-B14F-4D97-AF65-F5344CB8AC3E}">
        <p14:creationId xmlns:p14="http://schemas.microsoft.com/office/powerpoint/2010/main" val="2701535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Would love to put in the photo of you from the VitaDAO event if possible, Mike?</a:t>
            </a:r>
          </a:p>
          <a:p>
            <a:endParaRPr lang="en-US">
              <a:cs typeface="Calibri"/>
            </a:endParaRPr>
          </a:p>
          <a:p>
            <a:r>
              <a:rPr lang="en-US">
                <a:cs typeface="Calibri"/>
              </a:rPr>
              <a:t>E: combine board and team in one slide, see many examples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41226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CBCEA92-F142-4D57-B507-37BDAF447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29984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43</a:t>
            </a:fld>
            <a:endParaRPr lang="en-US"/>
          </a:p>
        </p:txBody>
      </p:sp>
    </p:spTree>
    <p:extLst>
      <p:ext uri="{BB962C8B-B14F-4D97-AF65-F5344CB8AC3E}">
        <p14:creationId xmlns:p14="http://schemas.microsoft.com/office/powerpoint/2010/main" val="18392912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44</a:t>
            </a:fld>
            <a:endParaRPr lang="en-US"/>
          </a:p>
        </p:txBody>
      </p:sp>
    </p:spTree>
    <p:extLst>
      <p:ext uri="{BB962C8B-B14F-4D97-AF65-F5344CB8AC3E}">
        <p14:creationId xmlns:p14="http://schemas.microsoft.com/office/powerpoint/2010/main" val="3059713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21FD99-CF01-4548-8FAD-2C9397742E54}" type="slidenum">
              <a:rPr lang="en-US" smtClean="0"/>
              <a:t>45</a:t>
            </a:fld>
            <a:endParaRPr lang="en-US"/>
          </a:p>
        </p:txBody>
      </p:sp>
    </p:spTree>
    <p:extLst>
      <p:ext uri="{BB962C8B-B14F-4D97-AF65-F5344CB8AC3E}">
        <p14:creationId xmlns:p14="http://schemas.microsoft.com/office/powerpoint/2010/main" val="4072539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We have 6 different segments with 6 different</a:t>
            </a:r>
            <a:r>
              <a:rPr lang="en-US" sz="1200" b="0" i="0" kern="1200" baseline="0" dirty="0">
                <a:solidFill>
                  <a:schemeClr val="tx1"/>
                </a:solidFill>
                <a:effectLst/>
                <a:latin typeface="+mn-lt"/>
                <a:ea typeface="+mn-ea"/>
                <a:cs typeface="+mn-cs"/>
              </a:rPr>
              <a:t> pricing models…</a:t>
            </a:r>
            <a:endParaRPr lang="en-US" sz="1200" b="0" i="0" kern="1200" dirty="0">
              <a:solidFill>
                <a:schemeClr val="tx1"/>
              </a:solidFill>
              <a:effectLst/>
              <a:latin typeface="+mn-lt"/>
              <a:ea typeface="+mn-ea"/>
              <a:cs typeface="+mn-cs"/>
            </a:endParaRP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The digital health space</a:t>
            </a:r>
            <a:r>
              <a:rPr lang="en-US" sz="1200" b="0" i="0" kern="1200" baseline="0" dirty="0">
                <a:solidFill>
                  <a:schemeClr val="tx1"/>
                </a:solidFill>
                <a:effectLst/>
                <a:latin typeface="+mn-lt"/>
                <a:ea typeface="+mn-ea"/>
                <a:cs typeface="+mn-cs"/>
              </a:rPr>
              <a:t> has been growing with a massive 50% compound annual growth rate.  </a:t>
            </a:r>
            <a:r>
              <a:rPr lang="en-US" sz="1200" b="0" i="0" kern="1200" dirty="0">
                <a:solidFill>
                  <a:schemeClr val="tx1"/>
                </a:solidFill>
                <a:effectLst/>
                <a:latin typeface="+mn-lt"/>
                <a:ea typeface="+mn-ea"/>
                <a:cs typeface="+mn-cs"/>
              </a:rPr>
              <a:t>The healthcar</a:t>
            </a:r>
            <a:r>
              <a:rPr lang="en-US" sz="1200" b="0" i="0" kern="1200" baseline="0" dirty="0">
                <a:solidFill>
                  <a:schemeClr val="tx1"/>
                </a:solidFill>
                <a:effectLst/>
                <a:latin typeface="+mn-lt"/>
                <a:ea typeface="+mn-ea"/>
                <a:cs typeface="+mn-cs"/>
              </a:rPr>
              <a:t>e analytics market is a $30 billion dollar industry and includes remote patient monitoring, telehealth, and behavior modification technologies.  </a:t>
            </a:r>
          </a:p>
          <a:p>
            <a:pPr rtl="0"/>
            <a:endParaRPr lang="en-US" sz="1200" b="0" i="0" kern="1200" baseline="0" dirty="0">
              <a:solidFill>
                <a:schemeClr val="tx1"/>
              </a:solidFill>
              <a:effectLst/>
              <a:latin typeface="+mn-lt"/>
              <a:ea typeface="+mn-ea"/>
              <a:cs typeface="+mn-cs"/>
            </a:endParaRPr>
          </a:p>
          <a:p>
            <a:pPr rtl="0"/>
            <a:r>
              <a:rPr lang="en-US" sz="1200" b="0" i="0" kern="1200" baseline="0" dirty="0">
                <a:solidFill>
                  <a:schemeClr val="tx1"/>
                </a:solidFill>
                <a:effectLst/>
                <a:latin typeface="+mn-lt"/>
                <a:ea typeface="+mn-ea"/>
                <a:cs typeface="+mn-cs"/>
              </a:rPr>
              <a:t>Given that Validic and the Human API are already charging about $4 or $5 per year per user.  So, we believe that $3 per year per user is a competitive price point for us.  </a:t>
            </a:r>
          </a:p>
          <a:p>
            <a:pPr rtl="0"/>
            <a:endParaRPr lang="en-US" sz="1200" b="0" i="0"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613 million people are tracking a health indicator.  </a:t>
            </a:r>
          </a:p>
          <a:p>
            <a:pPr rtl="0"/>
            <a:endParaRPr lang="en-US" sz="1200" b="0" i="0" kern="1200" baseline="0" dirty="0">
              <a:solidFill>
                <a:schemeClr val="tx1"/>
              </a:solidFill>
              <a:effectLst/>
              <a:latin typeface="+mn-lt"/>
              <a:ea typeface="+mn-ea"/>
              <a:cs typeface="+mn-cs"/>
            </a:endParaRPr>
          </a:p>
          <a:p>
            <a:pPr rtl="0"/>
            <a:r>
              <a:rPr lang="en-US" sz="1200" b="0" i="0" kern="1200" baseline="0" dirty="0">
                <a:solidFill>
                  <a:schemeClr val="tx1"/>
                </a:solidFill>
                <a:effectLst/>
                <a:latin typeface="+mn-lt"/>
                <a:ea typeface="+mn-ea"/>
                <a:cs typeface="+mn-cs"/>
              </a:rPr>
              <a:t>$3 per individual per year produces a $1.8 billion-dollar total addressable market for CureDAO.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D21FD99-CF01-4548-8FAD-2C9397742E54}" type="slidenum">
              <a:rPr lang="en-US" smtClean="0"/>
              <a:t>46</a:t>
            </a:fld>
            <a:endParaRPr lang="en-US"/>
          </a:p>
        </p:txBody>
      </p:sp>
    </p:spTree>
    <p:extLst>
      <p:ext uri="{BB962C8B-B14F-4D97-AF65-F5344CB8AC3E}">
        <p14:creationId xmlns:p14="http://schemas.microsoft.com/office/powerpoint/2010/main" val="3560291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47</a:t>
            </a:fld>
            <a:endParaRPr lang="en-US"/>
          </a:p>
        </p:txBody>
      </p:sp>
    </p:spTree>
    <p:extLst>
      <p:ext uri="{BB962C8B-B14F-4D97-AF65-F5344CB8AC3E}">
        <p14:creationId xmlns:p14="http://schemas.microsoft.com/office/powerpoint/2010/main" val="8643389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 supplementary slides</a:t>
            </a:r>
          </a:p>
        </p:txBody>
      </p:sp>
      <p:sp>
        <p:nvSpPr>
          <p:cNvPr id="4" name="Slide Number Placeholder 3"/>
          <p:cNvSpPr>
            <a:spLocks noGrp="1"/>
          </p:cNvSpPr>
          <p:nvPr>
            <p:ph type="sldNum" sz="quarter" idx="5"/>
          </p:nvPr>
        </p:nvSpPr>
        <p:spPr/>
        <p:txBody>
          <a:bodyPr/>
          <a:lstStyle/>
          <a:p>
            <a:fld id="{4CBCEA92-F142-4D57-B507-37BDAF44710C}" type="slidenum">
              <a:rPr lang="en-US" smtClean="0"/>
              <a:t>48</a:t>
            </a:fld>
            <a:endParaRPr lang="en-US"/>
          </a:p>
        </p:txBody>
      </p:sp>
    </p:spTree>
    <p:extLst>
      <p:ext uri="{BB962C8B-B14F-4D97-AF65-F5344CB8AC3E}">
        <p14:creationId xmlns:p14="http://schemas.microsoft.com/office/powerpoint/2010/main" val="31120261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49</a:t>
            </a:fld>
            <a:endParaRPr lang="en-US"/>
          </a:p>
        </p:txBody>
      </p:sp>
    </p:spTree>
    <p:extLst>
      <p:ext uri="{BB962C8B-B14F-4D97-AF65-F5344CB8AC3E}">
        <p14:creationId xmlns:p14="http://schemas.microsoft.com/office/powerpoint/2010/main" val="2407340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 While the point this slide makes a good point, does it contribute to our explanation of the main problem we are tackling, or is it just adding to it? If we ask </a:t>
            </a:r>
            <a:r>
              <a:rPr lang="en-US"/>
              <a:t>Why hasn’t an explosion in health data and innovation led to improvement in lifespan or cost?, the answer cannot be: Collaboration &amp; Data Sharing is Punished by the Market</a:t>
            </a:r>
            <a:endParaRPr lang="en-US">
              <a:cs typeface="Calibri"/>
            </a:endParaRPr>
          </a:p>
          <a:p>
            <a:endParaRPr lang="en-US">
              <a:cs typeface="Calibri"/>
            </a:endParaRPr>
          </a:p>
          <a:p>
            <a:r>
              <a:rPr lang="en-US">
                <a:cs typeface="Calibri"/>
              </a:rPr>
              <a:t>E: It just does not make immediate sense, and it must (you will have the chance to pitch to a fraction of the people that will read your deck). </a:t>
            </a:r>
          </a:p>
          <a:p>
            <a:pPr marL="171450" indent="-171450">
              <a:buFont typeface="Arial"/>
              <a:buChar char="•"/>
            </a:pPr>
            <a:r>
              <a:rPr lang="en-US">
                <a:cs typeface="Calibri"/>
              </a:rPr>
              <a:t>If we had 350k programmers working on this, are you seriously saying their problem was they did not have enough data?</a:t>
            </a:r>
          </a:p>
          <a:p>
            <a:pPr marL="171450" indent="-171450">
              <a:buFont typeface="Arial"/>
              <a:buChar char="•"/>
            </a:pPr>
            <a:r>
              <a:rPr lang="en-US">
                <a:cs typeface="Calibri"/>
              </a:rPr>
              <a:t>Their companies raised and spent 157bn? And they failed because there was not enough data? </a:t>
            </a:r>
          </a:p>
          <a:p>
            <a:pPr marL="171450" indent="-171450">
              <a:buFont typeface="Arial"/>
              <a:buChar char="•"/>
            </a:pPr>
            <a:r>
              <a:rPr lang="en-US">
                <a:cs typeface="Calibri"/>
              </a:rPr>
              <a:t>So....how do you think you'll be successful? The problem seems insurmountable. </a:t>
            </a:r>
          </a:p>
          <a:p>
            <a:pPr marL="171450" indent="-171450">
              <a:buFont typeface="Arial"/>
              <a:buChar char="•"/>
            </a:pPr>
            <a:r>
              <a:rPr lang="en-US">
                <a:cs typeface="Calibri"/>
              </a:rPr>
              <a:t>If the market punishes sharing, why do you think the market is not going to chew up your little organization just like it did the QS giants?</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CBCEA92-F142-4D57-B507-37BDAF44710C}" type="slidenum">
              <a:rPr lang="en-US" smtClean="0"/>
              <a:t>5</a:t>
            </a:fld>
            <a:endParaRPr lang="en-US"/>
          </a:p>
        </p:txBody>
      </p:sp>
    </p:spTree>
    <p:extLst>
      <p:ext uri="{BB962C8B-B14F-4D97-AF65-F5344CB8AC3E}">
        <p14:creationId xmlns:p14="http://schemas.microsoft.com/office/powerpoint/2010/main" val="36388255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50</a:t>
            </a:fld>
            <a:endParaRPr lang="en-US"/>
          </a:p>
        </p:txBody>
      </p:sp>
    </p:spTree>
    <p:extLst>
      <p:ext uri="{BB962C8B-B14F-4D97-AF65-F5344CB8AC3E}">
        <p14:creationId xmlns:p14="http://schemas.microsoft.com/office/powerpoint/2010/main" val="2853048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51</a:t>
            </a:fld>
            <a:endParaRPr lang="en-US"/>
          </a:p>
        </p:txBody>
      </p:sp>
    </p:spTree>
    <p:extLst>
      <p:ext uri="{BB962C8B-B14F-4D97-AF65-F5344CB8AC3E}">
        <p14:creationId xmlns:p14="http://schemas.microsoft.com/office/powerpoint/2010/main" val="24837705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52</a:t>
            </a:fld>
            <a:endParaRPr lang="en-US"/>
          </a:p>
        </p:txBody>
      </p:sp>
    </p:spTree>
    <p:extLst>
      <p:ext uri="{BB962C8B-B14F-4D97-AF65-F5344CB8AC3E}">
        <p14:creationId xmlns:p14="http://schemas.microsoft.com/office/powerpoint/2010/main" val="1320218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creating an open-source platform to determine the effects of every drug, food, and supplement on human health.</a:t>
            </a:r>
          </a:p>
          <a:p>
            <a:endParaRPr lang="en-US">
              <a:cs typeface="Calibri"/>
            </a:endParaRPr>
          </a:p>
          <a:p>
            <a:r>
              <a:rPr lang="en-US">
                <a:cs typeface="Calibri"/>
              </a:rPr>
              <a:t>E: The tagline's role is to make what we do understandable. The tagline above is much clearer than what's on the slide. </a:t>
            </a:r>
          </a:p>
          <a:p>
            <a:r>
              <a:rPr lang="en-US">
                <a:cs typeface="Calibri"/>
              </a:rPr>
              <a:t>E: Let's stick to super simple explanations throughout the deck – if you need to, you can always explain (or complicate) further in your narrative while delivering the pitch. The guiding rule should be: do you immediately have questions, without trying, after reading a sentence, the answers to which would likely explain critical aspects of the concept? If so, simplify. </a:t>
            </a:r>
            <a:br>
              <a:rPr lang="en-US">
                <a:cs typeface="+mn-lt"/>
              </a:rPr>
            </a:br>
            <a:r>
              <a:rPr lang="en-US">
                <a:cs typeface="Calibri"/>
              </a:rPr>
              <a:t>Example:</a:t>
            </a:r>
            <a:br>
              <a:rPr lang="en-US">
                <a:cs typeface="+mn-lt"/>
              </a:rPr>
            </a:br>
            <a:r>
              <a:rPr lang="en-US">
                <a:cs typeface="Calibri"/>
              </a:rPr>
              <a:t>"A collaborative framework for the precision health of the future"</a:t>
            </a:r>
          </a:p>
          <a:p>
            <a:r>
              <a:rPr lang="en-US">
                <a:cs typeface="Calibri"/>
              </a:rPr>
              <a:t>My immediate questions: Collaborative how? What framework? What do they mean by precision health? Does it involve doctors? Changing the system? Why "future"? Will it need many years for my ROI?</a:t>
            </a:r>
          </a:p>
          <a:p>
            <a:r>
              <a:rPr lang="en-US">
                <a:cs typeface="Calibri"/>
              </a:rPr>
              <a:t>Vs: </a:t>
            </a:r>
          </a:p>
          <a:p>
            <a:r>
              <a:rPr lang="en-US">
                <a:cs typeface="Calibri"/>
              </a:rPr>
              <a:t>"The open source platform to determine </a:t>
            </a:r>
            <a:r>
              <a:rPr lang="en-US"/>
              <a:t>the effects of every drug, food, and supplement on human health"</a:t>
            </a:r>
          </a:p>
          <a:p>
            <a:r>
              <a:rPr lang="en-US">
                <a:cs typeface="Calibri"/>
              </a:rPr>
              <a:t>My immediate thought: Ok, interesting, I am highly skeptical due to many quantified companies' failures, but let's hear more.</a:t>
            </a:r>
          </a:p>
        </p:txBody>
      </p:sp>
      <p:sp>
        <p:nvSpPr>
          <p:cNvPr id="4" name="Slide Number Placeholder 3"/>
          <p:cNvSpPr>
            <a:spLocks noGrp="1"/>
          </p:cNvSpPr>
          <p:nvPr>
            <p:ph type="sldNum" sz="quarter" idx="5"/>
          </p:nvPr>
        </p:nvSpPr>
        <p:spPr/>
        <p:txBody>
          <a:bodyPr/>
          <a:lstStyle/>
          <a:p>
            <a:fld id="{4CBCEA92-F142-4D57-B507-37BDAF44710C}" type="slidenum">
              <a:rPr lang="en-US" smtClean="0"/>
              <a:t>54</a:t>
            </a:fld>
            <a:endParaRPr lang="en-US"/>
          </a:p>
        </p:txBody>
      </p:sp>
    </p:spTree>
    <p:extLst>
      <p:ext uri="{BB962C8B-B14F-4D97-AF65-F5344CB8AC3E}">
        <p14:creationId xmlns:p14="http://schemas.microsoft.com/office/powerpoint/2010/main" val="2046054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free-rider problem and the tragedy of the commons punish any individual company that open sources its code</a:t>
            </a:r>
          </a:p>
          <a:p>
            <a:endParaRPr lang="en-US">
              <a:cs typeface="Calibri"/>
            </a:endParaRPr>
          </a:p>
          <a:p>
            <a:r>
              <a:rPr lang="en-US">
                <a:cs typeface="Calibri"/>
              </a:rPr>
              <a:t>E: See comment for slide above. I'd get rid of this or combine it into one slide and put it into supplementary slides. </a:t>
            </a:r>
          </a:p>
        </p:txBody>
      </p:sp>
      <p:sp>
        <p:nvSpPr>
          <p:cNvPr id="4" name="Slide Number Placeholder 3"/>
          <p:cNvSpPr>
            <a:spLocks noGrp="1"/>
          </p:cNvSpPr>
          <p:nvPr>
            <p:ph type="sldNum" sz="quarter" idx="5"/>
          </p:nvPr>
        </p:nvSpPr>
        <p:spPr/>
        <p:txBody>
          <a:bodyPr/>
          <a:lstStyle/>
          <a:p>
            <a:fld id="{4CBCEA92-F142-4D57-B507-37BDAF44710C}" type="slidenum">
              <a:rPr lang="en-US" smtClean="0"/>
              <a:t>6</a:t>
            </a:fld>
            <a:endParaRPr lang="en-US"/>
          </a:p>
        </p:txBody>
      </p:sp>
    </p:spTree>
    <p:extLst>
      <p:ext uri="{BB962C8B-B14F-4D97-AF65-F5344CB8AC3E}">
        <p14:creationId xmlns:p14="http://schemas.microsoft.com/office/powerpoint/2010/main" val="858804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115df689da2_4_80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r>
              <a:rPr lang="en-US">
                <a:cs typeface="Calibri"/>
              </a:rPr>
              <a:t>E: Supplementary deck</a:t>
            </a:r>
            <a:endParaRPr/>
          </a:p>
        </p:txBody>
      </p:sp>
      <p:sp>
        <p:nvSpPr>
          <p:cNvPr id="1106" name="Google Shape;1106;g115df689da2_4_8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 Supplementary deck. You've already told us all of this. We believe you. </a:t>
            </a:r>
          </a:p>
        </p:txBody>
      </p:sp>
      <p:sp>
        <p:nvSpPr>
          <p:cNvPr id="4" name="Slide Number Placeholder 3"/>
          <p:cNvSpPr>
            <a:spLocks noGrp="1"/>
          </p:cNvSpPr>
          <p:nvPr>
            <p:ph type="sldNum" sz="quarter" idx="5"/>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3681390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E: supplementary deck. Super complex. Would need an hour to explain. </a:t>
            </a:r>
          </a:p>
        </p:txBody>
      </p:sp>
      <p:sp>
        <p:nvSpPr>
          <p:cNvPr id="4" name="Slide Number Placeholder 3"/>
          <p:cNvSpPr>
            <a:spLocks noGrp="1"/>
          </p:cNvSpPr>
          <p:nvPr>
            <p:ph type="sldNum" sz="quarter" idx="5"/>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2946545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a:lvl1pPr>
          </a:lstStyle>
          <a:p>
            <a:r>
              <a:rPr lang="en-US"/>
              <a:t>Click to edit Master title style</a:t>
            </a:r>
          </a:p>
        </p:txBody>
      </p:sp>
      <p:sp>
        <p:nvSpPr>
          <p:cNvPr id="3" name="Content Placeholder 2"/>
          <p:cNvSpPr>
            <a:spLocks noGrp="1"/>
          </p:cNvSpPr>
          <p:nvPr>
            <p:ph idx="1"/>
          </p:nvPr>
        </p:nvSpPr>
        <p:spPr>
          <a:xfrm>
            <a:off x="1097280" y="1845734"/>
            <a:ext cx="100584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48A87A34-81AB-432B-8DAE-1953F412C126}" type="datetimeFigureOut">
              <a:rPr lang="en-US" smtClean="0"/>
              <a:t>6/17/2022</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991850" y="6428035"/>
            <a:ext cx="1077883" cy="365125"/>
          </a:xfrm>
          <a:prstGeom prst="rect">
            <a:avLst/>
          </a:prstGeo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02519063"/>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a:prstGeom prst="rect">
            <a:avLst/>
          </a:prstGeo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6/17/2022</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991850" y="6428035"/>
            <a:ext cx="1077883"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23473137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18766247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1798137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p>
        </p:txBody>
      </p:sp>
    </p:spTree>
    <p:extLst>
      <p:ext uri="{BB962C8B-B14F-4D97-AF65-F5344CB8AC3E}">
        <p14:creationId xmlns:p14="http://schemas.microsoft.com/office/powerpoint/2010/main" val="2559729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3869310"/>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allery with 4 images">
  <p:cSld name="Gallery with 4 images">
    <p:bg>
      <p:bgPr>
        <a:solidFill>
          <a:schemeClr val="dk2"/>
        </a:solidFill>
        <a:effectLst/>
      </p:bgPr>
    </p:bg>
    <p:spTree>
      <p:nvGrpSpPr>
        <p:cNvPr id="1" name="Shape 243"/>
        <p:cNvGrpSpPr/>
        <p:nvPr/>
      </p:nvGrpSpPr>
      <p:grpSpPr>
        <a:xfrm>
          <a:off x="0" y="0"/>
          <a:ext cx="0" cy="0"/>
          <a:chOff x="0" y="0"/>
          <a:chExt cx="0" cy="0"/>
        </a:xfrm>
      </p:grpSpPr>
      <p:sp>
        <p:nvSpPr>
          <p:cNvPr id="244" name="Google Shape;244;p38"/>
          <p:cNvSpPr>
            <a:spLocks noGrp="1"/>
          </p:cNvSpPr>
          <p:nvPr>
            <p:ph type="pic" idx="2"/>
          </p:nvPr>
        </p:nvSpPr>
        <p:spPr>
          <a:xfrm>
            <a:off x="8129140" y="3429000"/>
            <a:ext cx="4062867" cy="3429000"/>
          </a:xfrm>
          <a:prstGeom prst="rect">
            <a:avLst/>
          </a:prstGeom>
          <a:solidFill>
            <a:srgbClr val="D8D8D8"/>
          </a:solidFill>
          <a:ln>
            <a:noFill/>
          </a:ln>
        </p:spPr>
      </p:sp>
      <p:sp>
        <p:nvSpPr>
          <p:cNvPr id="245" name="Google Shape;245;p38"/>
          <p:cNvSpPr>
            <a:spLocks noGrp="1"/>
          </p:cNvSpPr>
          <p:nvPr>
            <p:ph type="pic" idx="3"/>
          </p:nvPr>
        </p:nvSpPr>
        <p:spPr>
          <a:xfrm>
            <a:off x="8129140" y="0"/>
            <a:ext cx="4062867" cy="3429000"/>
          </a:xfrm>
          <a:prstGeom prst="rect">
            <a:avLst/>
          </a:prstGeom>
          <a:solidFill>
            <a:srgbClr val="D8D8D8"/>
          </a:solidFill>
          <a:ln>
            <a:noFill/>
          </a:ln>
        </p:spPr>
      </p:sp>
      <p:sp>
        <p:nvSpPr>
          <p:cNvPr id="246" name="Google Shape;246;p38"/>
          <p:cNvSpPr>
            <a:spLocks noGrp="1"/>
          </p:cNvSpPr>
          <p:nvPr>
            <p:ph type="pic" idx="4"/>
          </p:nvPr>
        </p:nvSpPr>
        <p:spPr>
          <a:xfrm>
            <a:off x="4064569" y="3429000"/>
            <a:ext cx="4062867" cy="3429000"/>
          </a:xfrm>
          <a:prstGeom prst="rect">
            <a:avLst/>
          </a:prstGeom>
          <a:solidFill>
            <a:srgbClr val="D8D8D8"/>
          </a:solidFill>
          <a:ln>
            <a:noFill/>
          </a:ln>
        </p:spPr>
      </p:sp>
      <p:sp>
        <p:nvSpPr>
          <p:cNvPr id="247" name="Google Shape;247;p38"/>
          <p:cNvSpPr>
            <a:spLocks noGrp="1"/>
          </p:cNvSpPr>
          <p:nvPr>
            <p:ph type="pic" idx="5"/>
          </p:nvPr>
        </p:nvSpPr>
        <p:spPr>
          <a:xfrm>
            <a:off x="4064569" y="0"/>
            <a:ext cx="4062867" cy="3429000"/>
          </a:xfrm>
          <a:prstGeom prst="rect">
            <a:avLst/>
          </a:prstGeom>
          <a:solidFill>
            <a:srgbClr val="D8D8D8"/>
          </a:solidFill>
          <a:ln>
            <a:noFill/>
          </a:ln>
        </p:spPr>
      </p:sp>
      <p:sp>
        <p:nvSpPr>
          <p:cNvPr id="248" name="Google Shape;248;p38"/>
          <p:cNvSpPr txBox="1">
            <a:spLocks noGrp="1"/>
          </p:cNvSpPr>
          <p:nvPr>
            <p:ph type="sldNum" idx="12"/>
          </p:nvPr>
        </p:nvSpPr>
        <p:spPr>
          <a:xfrm>
            <a:off x="11137043" y="5949156"/>
            <a:ext cx="359592" cy="365125"/>
          </a:xfrm>
          <a:prstGeom prst="rect">
            <a:avLst/>
          </a:prstGeom>
          <a:noFill/>
          <a:ln>
            <a:noFill/>
          </a:ln>
        </p:spPr>
        <p:txBody>
          <a:bodyPr spcFirstLastPara="1" wrap="square" lIns="34275" tIns="17150" rIns="34275" bIns="17150" anchor="ctr" anchorCtr="0">
            <a:noAutofit/>
          </a:bodyPr>
          <a:lstStyle>
            <a:lvl1pPr marL="0" lvl="0" indent="0" algn="ctr">
              <a:spcBef>
                <a:spcPts val="0"/>
              </a:spcBef>
              <a:buNone/>
              <a:defRPr sz="1200">
                <a:solidFill>
                  <a:schemeClr val="lt1"/>
                </a:solidFill>
                <a:latin typeface="Sora Light"/>
                <a:ea typeface="Sora Light"/>
                <a:cs typeface="Sora Light"/>
                <a:sym typeface="Sora Light"/>
              </a:defRPr>
            </a:lvl1pPr>
            <a:lvl2pPr marL="0" lvl="1" indent="0" algn="ctr">
              <a:spcBef>
                <a:spcPts val="0"/>
              </a:spcBef>
              <a:buNone/>
              <a:defRPr sz="1200">
                <a:solidFill>
                  <a:schemeClr val="lt1"/>
                </a:solidFill>
                <a:latin typeface="Sora Light"/>
                <a:ea typeface="Sora Light"/>
                <a:cs typeface="Sora Light"/>
                <a:sym typeface="Sora Light"/>
              </a:defRPr>
            </a:lvl2pPr>
            <a:lvl3pPr marL="0" lvl="2" indent="0" algn="ctr">
              <a:spcBef>
                <a:spcPts val="0"/>
              </a:spcBef>
              <a:buNone/>
              <a:defRPr sz="1200">
                <a:solidFill>
                  <a:schemeClr val="lt1"/>
                </a:solidFill>
                <a:latin typeface="Sora Light"/>
                <a:ea typeface="Sora Light"/>
                <a:cs typeface="Sora Light"/>
                <a:sym typeface="Sora Light"/>
              </a:defRPr>
            </a:lvl3pPr>
            <a:lvl4pPr marL="0" lvl="3" indent="0" algn="ctr">
              <a:spcBef>
                <a:spcPts val="0"/>
              </a:spcBef>
              <a:buNone/>
              <a:defRPr sz="1200">
                <a:solidFill>
                  <a:schemeClr val="lt1"/>
                </a:solidFill>
                <a:latin typeface="Sora Light"/>
                <a:ea typeface="Sora Light"/>
                <a:cs typeface="Sora Light"/>
                <a:sym typeface="Sora Light"/>
              </a:defRPr>
            </a:lvl4pPr>
            <a:lvl5pPr marL="0" lvl="4" indent="0" algn="ctr">
              <a:spcBef>
                <a:spcPts val="0"/>
              </a:spcBef>
              <a:buNone/>
              <a:defRPr sz="1200">
                <a:solidFill>
                  <a:schemeClr val="lt1"/>
                </a:solidFill>
                <a:latin typeface="Sora Light"/>
                <a:ea typeface="Sora Light"/>
                <a:cs typeface="Sora Light"/>
                <a:sym typeface="Sora Light"/>
              </a:defRPr>
            </a:lvl5pPr>
            <a:lvl6pPr marL="0" lvl="5" indent="0" algn="ctr">
              <a:spcBef>
                <a:spcPts val="0"/>
              </a:spcBef>
              <a:buNone/>
              <a:defRPr sz="1200">
                <a:solidFill>
                  <a:schemeClr val="lt1"/>
                </a:solidFill>
                <a:latin typeface="Sora Light"/>
                <a:ea typeface="Sora Light"/>
                <a:cs typeface="Sora Light"/>
                <a:sym typeface="Sora Light"/>
              </a:defRPr>
            </a:lvl6pPr>
            <a:lvl7pPr marL="0" lvl="6" indent="0" algn="ctr">
              <a:spcBef>
                <a:spcPts val="0"/>
              </a:spcBef>
              <a:buNone/>
              <a:defRPr sz="1200">
                <a:solidFill>
                  <a:schemeClr val="lt1"/>
                </a:solidFill>
                <a:latin typeface="Sora Light"/>
                <a:ea typeface="Sora Light"/>
                <a:cs typeface="Sora Light"/>
                <a:sym typeface="Sora Light"/>
              </a:defRPr>
            </a:lvl7pPr>
            <a:lvl8pPr marL="0" lvl="7" indent="0" algn="ctr">
              <a:spcBef>
                <a:spcPts val="0"/>
              </a:spcBef>
              <a:buNone/>
              <a:defRPr sz="1200">
                <a:solidFill>
                  <a:schemeClr val="lt1"/>
                </a:solidFill>
                <a:latin typeface="Sora Light"/>
                <a:ea typeface="Sora Light"/>
                <a:cs typeface="Sora Light"/>
                <a:sym typeface="Sora Light"/>
              </a:defRPr>
            </a:lvl8pPr>
            <a:lvl9pPr marL="0" lvl="8" indent="0" algn="ctr">
              <a:spcBef>
                <a:spcPts val="0"/>
              </a:spcBef>
              <a:buNone/>
              <a:defRPr sz="1200">
                <a:solidFill>
                  <a:schemeClr val="lt1"/>
                </a:solidFill>
                <a:latin typeface="Sora Light"/>
                <a:ea typeface="Sora Light"/>
                <a:cs typeface="Sora Light"/>
                <a:sym typeface="Sora Light"/>
              </a:defRPr>
            </a:lvl9pPr>
          </a:lstStyle>
          <a:p>
            <a:fld id="{00000000-1234-1234-1234-123412341234}" type="slidenum">
              <a:rPr lang="en-GB" smtClean="0"/>
              <a:pPr/>
              <a:t>‹#›</a:t>
            </a:fld>
            <a:endParaRPr lang="en-GB"/>
          </a:p>
        </p:txBody>
      </p:sp>
      <p:sp>
        <p:nvSpPr>
          <p:cNvPr id="249" name="Google Shape;249;p38"/>
          <p:cNvSpPr>
            <a:spLocks noGrp="1"/>
          </p:cNvSpPr>
          <p:nvPr>
            <p:ph type="pic" idx="6"/>
          </p:nvPr>
        </p:nvSpPr>
        <p:spPr>
          <a:xfrm>
            <a:off x="698093" y="551203"/>
            <a:ext cx="1602105" cy="432000"/>
          </a:xfrm>
          <a:prstGeom prst="rect">
            <a:avLst/>
          </a:prstGeom>
          <a:noFill/>
          <a:ln>
            <a:noFill/>
          </a:ln>
        </p:spPr>
      </p:sp>
      <p:sp>
        <p:nvSpPr>
          <p:cNvPr id="250" name="Google Shape;250;p38"/>
          <p:cNvSpPr txBox="1">
            <a:spLocks noGrp="1"/>
          </p:cNvSpPr>
          <p:nvPr>
            <p:ph type="body" idx="1"/>
          </p:nvPr>
        </p:nvSpPr>
        <p:spPr>
          <a:xfrm>
            <a:off x="694181" y="3096602"/>
            <a:ext cx="2881105" cy="664797"/>
          </a:xfrm>
          <a:prstGeom prst="rect">
            <a:avLst/>
          </a:prstGeom>
          <a:noFill/>
          <a:ln>
            <a:noFill/>
          </a:ln>
        </p:spPr>
        <p:txBody>
          <a:bodyPr spcFirstLastPara="1" wrap="square" lIns="0" tIns="0" rIns="0" bIns="0" anchor="ctr" anchorCtr="0">
            <a:spAutoFit/>
          </a:bodyPr>
          <a:lstStyle>
            <a:lvl1pPr marL="609585" marR="0" lvl="0" indent="-304792" algn="l" rtl="0">
              <a:lnSpc>
                <a:spcPct val="90000"/>
              </a:lnSpc>
              <a:spcBef>
                <a:spcPts val="0"/>
              </a:spcBef>
              <a:spcAft>
                <a:spcPts val="0"/>
              </a:spcAft>
              <a:buClr>
                <a:schemeClr val="lt1"/>
              </a:buClr>
              <a:buSzPts val="3600"/>
              <a:buFont typeface="Arial"/>
              <a:buNone/>
              <a:defRPr sz="4800" b="1" i="0" u="none" strike="noStrike" cap="none">
                <a:solidFill>
                  <a:schemeClr val="lt1"/>
                </a:solidFill>
                <a:latin typeface="Space Grotesk"/>
                <a:ea typeface="Space Grotesk"/>
                <a:cs typeface="Space Grotesk"/>
                <a:sym typeface="Space Grotesk"/>
              </a:defRPr>
            </a:lvl1pPr>
            <a:lvl2pPr marL="1219170" marR="0" lvl="1" indent="-457189"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Sora Light"/>
                <a:ea typeface="Sora Light"/>
                <a:cs typeface="Sora Light"/>
                <a:sym typeface="Sora Light"/>
              </a:defRPr>
            </a:lvl2pPr>
            <a:lvl3pPr marL="1828754" marR="0" lvl="2"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Sora Light"/>
                <a:ea typeface="Sora Light"/>
                <a:cs typeface="Sora Light"/>
                <a:sym typeface="Sora Light"/>
              </a:defRPr>
            </a:lvl3pPr>
            <a:lvl4pPr marL="2438339" marR="0" lvl="3"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Sora Light"/>
                <a:ea typeface="Sora Light"/>
                <a:cs typeface="Sora Light"/>
                <a:sym typeface="Sora Light"/>
              </a:defRPr>
            </a:lvl4pPr>
            <a:lvl5pPr marL="3047924" marR="0" lvl="4"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Sora Light"/>
                <a:ea typeface="Sora Light"/>
                <a:cs typeface="Sora Light"/>
                <a:sym typeface="Sora Light"/>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Sora Light"/>
                <a:ea typeface="Sora Light"/>
                <a:cs typeface="Sora Light"/>
                <a:sym typeface="Sora Light"/>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Sora Light"/>
                <a:ea typeface="Sora Light"/>
                <a:cs typeface="Sora Light"/>
                <a:sym typeface="Sora Light"/>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Sora Light"/>
                <a:ea typeface="Sora Light"/>
                <a:cs typeface="Sora Light"/>
                <a:sym typeface="Sora Light"/>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Sora Light"/>
                <a:ea typeface="Sora Light"/>
                <a:cs typeface="Sora Light"/>
                <a:sym typeface="Sora Light"/>
              </a:defRPr>
            </a:lvl9pPr>
          </a:lstStyle>
          <a:p>
            <a:endParaRPr/>
          </a:p>
        </p:txBody>
      </p:sp>
    </p:spTree>
    <p:extLst>
      <p:ext uri="{BB962C8B-B14F-4D97-AF65-F5344CB8AC3E}">
        <p14:creationId xmlns:p14="http://schemas.microsoft.com/office/powerpoint/2010/main" val="24297716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35056729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ingle Timeline">
    <p:spTree>
      <p:nvGrpSpPr>
        <p:cNvPr id="1" name=""/>
        <p:cNvGrpSpPr/>
        <p:nvPr/>
      </p:nvGrpSpPr>
      <p:grpSpPr>
        <a:xfrm>
          <a:off x="0" y="0"/>
          <a:ext cx="0" cy="0"/>
          <a:chOff x="0" y="0"/>
          <a:chExt cx="0" cy="0"/>
        </a:xfrm>
      </p:grpSpPr>
      <p:sp>
        <p:nvSpPr>
          <p:cNvPr id="18" name="Text Placeholder 48">
            <a:extLst>
              <a:ext uri="{FF2B5EF4-FFF2-40B4-BE49-F238E27FC236}">
                <a16:creationId xmlns:a16="http://schemas.microsoft.com/office/drawing/2014/main" id="{D127D48E-3E09-48C7-AB33-FBD643EFA52E}"/>
              </a:ext>
            </a:extLst>
          </p:cNvPr>
          <p:cNvSpPr>
            <a:spLocks noGrp="1"/>
          </p:cNvSpPr>
          <p:nvPr>
            <p:ph type="body" sz="quarter" idx="10" hasCustomPrompt="1"/>
          </p:nvPr>
        </p:nvSpPr>
        <p:spPr>
          <a:xfrm>
            <a:off x="1823914" y="4817717"/>
            <a:ext cx="1796396" cy="302186"/>
          </a:xfrm>
        </p:spPr>
        <p:txBody>
          <a:bodyPr>
            <a:noAutofit/>
          </a:bodyPr>
          <a:lstStyle>
            <a:lvl1pPr marL="0" indent="0">
              <a:buNone/>
              <a:defRPr sz="2000" b="1">
                <a:solidFill>
                  <a:schemeClr val="accent4"/>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19" name="Text Placeholder 50">
            <a:extLst>
              <a:ext uri="{FF2B5EF4-FFF2-40B4-BE49-F238E27FC236}">
                <a16:creationId xmlns:a16="http://schemas.microsoft.com/office/drawing/2014/main" id="{A1B91BF4-B790-4F67-98EB-FE905527BFF8}"/>
              </a:ext>
            </a:extLst>
          </p:cNvPr>
          <p:cNvSpPr>
            <a:spLocks noGrp="1"/>
          </p:cNvSpPr>
          <p:nvPr>
            <p:ph type="body" sz="quarter" idx="11"/>
          </p:nvPr>
        </p:nvSpPr>
        <p:spPr>
          <a:xfrm>
            <a:off x="1823914"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0" name="Text Placeholder 48">
            <a:extLst>
              <a:ext uri="{FF2B5EF4-FFF2-40B4-BE49-F238E27FC236}">
                <a16:creationId xmlns:a16="http://schemas.microsoft.com/office/drawing/2014/main" id="{CCA5F33F-1634-427F-92BF-99A5ED52A4BA}"/>
              </a:ext>
            </a:extLst>
          </p:cNvPr>
          <p:cNvSpPr>
            <a:spLocks noGrp="1"/>
          </p:cNvSpPr>
          <p:nvPr>
            <p:ph type="body" sz="quarter" idx="12" hasCustomPrompt="1"/>
          </p:nvPr>
        </p:nvSpPr>
        <p:spPr>
          <a:xfrm>
            <a:off x="4134076" y="4817717"/>
            <a:ext cx="1796396" cy="302186"/>
          </a:xfrm>
        </p:spPr>
        <p:txBody>
          <a:bodyPr>
            <a:noAutofit/>
          </a:bodyPr>
          <a:lstStyle>
            <a:lvl1pPr marL="0" indent="0">
              <a:buNone/>
              <a:defRPr sz="2000" b="1">
                <a:solidFill>
                  <a:schemeClr val="accent5"/>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21" name="Text Placeholder 50">
            <a:extLst>
              <a:ext uri="{FF2B5EF4-FFF2-40B4-BE49-F238E27FC236}">
                <a16:creationId xmlns:a16="http://schemas.microsoft.com/office/drawing/2014/main" id="{084F28D2-C99C-44DC-95CF-A18847F3B61F}"/>
              </a:ext>
            </a:extLst>
          </p:cNvPr>
          <p:cNvSpPr>
            <a:spLocks noGrp="1"/>
          </p:cNvSpPr>
          <p:nvPr>
            <p:ph type="body" sz="quarter" idx="13"/>
          </p:nvPr>
        </p:nvSpPr>
        <p:spPr>
          <a:xfrm>
            <a:off x="4134076"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2" name="Text Placeholder 48">
            <a:extLst>
              <a:ext uri="{FF2B5EF4-FFF2-40B4-BE49-F238E27FC236}">
                <a16:creationId xmlns:a16="http://schemas.microsoft.com/office/drawing/2014/main" id="{2402522A-E098-4FB5-B454-D6FC98D90CFE}"/>
              </a:ext>
            </a:extLst>
          </p:cNvPr>
          <p:cNvSpPr>
            <a:spLocks noGrp="1"/>
          </p:cNvSpPr>
          <p:nvPr>
            <p:ph type="body" sz="quarter" idx="14" hasCustomPrompt="1"/>
          </p:nvPr>
        </p:nvSpPr>
        <p:spPr>
          <a:xfrm>
            <a:off x="6444238" y="4817717"/>
            <a:ext cx="1796396" cy="302186"/>
          </a:xfrm>
        </p:spPr>
        <p:txBody>
          <a:bodyPr>
            <a:noAutofit/>
          </a:bodyPr>
          <a:lstStyle>
            <a:lvl1pPr marL="0" indent="0">
              <a:buNone/>
              <a:defRPr sz="2000" b="1">
                <a:solidFill>
                  <a:schemeClr val="accent6"/>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23" name="Text Placeholder 50">
            <a:extLst>
              <a:ext uri="{FF2B5EF4-FFF2-40B4-BE49-F238E27FC236}">
                <a16:creationId xmlns:a16="http://schemas.microsoft.com/office/drawing/2014/main" id="{18CF51EA-CDE2-4AA1-83CB-9DC6E212C336}"/>
              </a:ext>
            </a:extLst>
          </p:cNvPr>
          <p:cNvSpPr>
            <a:spLocks noGrp="1"/>
          </p:cNvSpPr>
          <p:nvPr>
            <p:ph type="body" sz="quarter" idx="15"/>
          </p:nvPr>
        </p:nvSpPr>
        <p:spPr>
          <a:xfrm>
            <a:off x="6444238"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4" name="Text Placeholder 48">
            <a:extLst>
              <a:ext uri="{FF2B5EF4-FFF2-40B4-BE49-F238E27FC236}">
                <a16:creationId xmlns:a16="http://schemas.microsoft.com/office/drawing/2014/main" id="{FE2BFCE7-D8D1-42B7-97F2-78B1D2CB5F8F}"/>
              </a:ext>
            </a:extLst>
          </p:cNvPr>
          <p:cNvSpPr>
            <a:spLocks noGrp="1"/>
          </p:cNvSpPr>
          <p:nvPr>
            <p:ph type="body" sz="quarter" idx="16" hasCustomPrompt="1"/>
          </p:nvPr>
        </p:nvSpPr>
        <p:spPr>
          <a:xfrm>
            <a:off x="8754400" y="4817717"/>
            <a:ext cx="1796396" cy="302186"/>
          </a:xfrm>
        </p:spPr>
        <p:txBody>
          <a:bodyPr>
            <a:noAutofit/>
          </a:bodyPr>
          <a:lstStyle>
            <a:lvl1pPr marL="0" indent="0">
              <a:buNone/>
              <a:defRPr sz="2000" b="1">
                <a:solidFill>
                  <a:schemeClr val="accent3"/>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25" name="Text Placeholder 50">
            <a:extLst>
              <a:ext uri="{FF2B5EF4-FFF2-40B4-BE49-F238E27FC236}">
                <a16:creationId xmlns:a16="http://schemas.microsoft.com/office/drawing/2014/main" id="{0C4E8DE7-5691-4470-BC2C-F9F6532248C2}"/>
              </a:ext>
            </a:extLst>
          </p:cNvPr>
          <p:cNvSpPr>
            <a:spLocks noGrp="1"/>
          </p:cNvSpPr>
          <p:nvPr>
            <p:ph type="body" sz="quarter" idx="17"/>
          </p:nvPr>
        </p:nvSpPr>
        <p:spPr>
          <a:xfrm>
            <a:off x="8754400"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 name="Title 3">
            <a:extLst>
              <a:ext uri="{FF2B5EF4-FFF2-40B4-BE49-F238E27FC236}">
                <a16:creationId xmlns:a16="http://schemas.microsoft.com/office/drawing/2014/main" id="{AFBC6ED5-DBEC-4BA5-9BFE-9A5E0ED8D8C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013266"/>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a:prstGeom prst="rect">
            <a:avLst/>
          </a:prstGeo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a:prstGeom prst="rect">
            <a:avLst/>
          </a:prstGeo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6/17/2022</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991850" y="6428035"/>
            <a:ext cx="1077883" cy="365125"/>
          </a:xfrm>
          <a:prstGeom prst="rect">
            <a:avLst/>
          </a:prstGeom>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690529"/>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1765428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26004290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ngle Timeline">
    <p:spTree>
      <p:nvGrpSpPr>
        <p:cNvPr id="1" name=""/>
        <p:cNvGrpSpPr/>
        <p:nvPr/>
      </p:nvGrpSpPr>
      <p:grpSpPr>
        <a:xfrm>
          <a:off x="0" y="0"/>
          <a:ext cx="0" cy="0"/>
          <a:chOff x="0" y="0"/>
          <a:chExt cx="0" cy="0"/>
        </a:xfrm>
      </p:grpSpPr>
      <p:sp>
        <p:nvSpPr>
          <p:cNvPr id="18" name="Text Placeholder 48">
            <a:extLst>
              <a:ext uri="{FF2B5EF4-FFF2-40B4-BE49-F238E27FC236}">
                <a16:creationId xmlns:a16="http://schemas.microsoft.com/office/drawing/2014/main" id="{D127D48E-3E09-48C7-AB33-FBD643EFA52E}"/>
              </a:ext>
            </a:extLst>
          </p:cNvPr>
          <p:cNvSpPr>
            <a:spLocks noGrp="1"/>
          </p:cNvSpPr>
          <p:nvPr>
            <p:ph type="body" sz="quarter" idx="10" hasCustomPrompt="1"/>
          </p:nvPr>
        </p:nvSpPr>
        <p:spPr>
          <a:xfrm>
            <a:off x="1823914" y="4817717"/>
            <a:ext cx="1796396" cy="302186"/>
          </a:xfrm>
        </p:spPr>
        <p:txBody>
          <a:bodyPr>
            <a:noAutofit/>
          </a:bodyPr>
          <a:lstStyle>
            <a:lvl1pPr marL="0" indent="0">
              <a:buNone/>
              <a:defRPr sz="2000" b="1">
                <a:solidFill>
                  <a:schemeClr val="accent4"/>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19" name="Text Placeholder 50">
            <a:extLst>
              <a:ext uri="{FF2B5EF4-FFF2-40B4-BE49-F238E27FC236}">
                <a16:creationId xmlns:a16="http://schemas.microsoft.com/office/drawing/2014/main" id="{A1B91BF4-B790-4F67-98EB-FE905527BFF8}"/>
              </a:ext>
            </a:extLst>
          </p:cNvPr>
          <p:cNvSpPr>
            <a:spLocks noGrp="1"/>
          </p:cNvSpPr>
          <p:nvPr>
            <p:ph type="body" sz="quarter" idx="11"/>
          </p:nvPr>
        </p:nvSpPr>
        <p:spPr>
          <a:xfrm>
            <a:off x="1823914"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0" name="Text Placeholder 48">
            <a:extLst>
              <a:ext uri="{FF2B5EF4-FFF2-40B4-BE49-F238E27FC236}">
                <a16:creationId xmlns:a16="http://schemas.microsoft.com/office/drawing/2014/main" id="{CCA5F33F-1634-427F-92BF-99A5ED52A4BA}"/>
              </a:ext>
            </a:extLst>
          </p:cNvPr>
          <p:cNvSpPr>
            <a:spLocks noGrp="1"/>
          </p:cNvSpPr>
          <p:nvPr>
            <p:ph type="body" sz="quarter" idx="12" hasCustomPrompt="1"/>
          </p:nvPr>
        </p:nvSpPr>
        <p:spPr>
          <a:xfrm>
            <a:off x="4134076" y="4817717"/>
            <a:ext cx="1796396" cy="302186"/>
          </a:xfrm>
        </p:spPr>
        <p:txBody>
          <a:bodyPr>
            <a:noAutofit/>
          </a:bodyPr>
          <a:lstStyle>
            <a:lvl1pPr marL="0" indent="0">
              <a:buNone/>
              <a:defRPr sz="2000" b="1">
                <a:solidFill>
                  <a:schemeClr val="accent5"/>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21" name="Text Placeholder 50">
            <a:extLst>
              <a:ext uri="{FF2B5EF4-FFF2-40B4-BE49-F238E27FC236}">
                <a16:creationId xmlns:a16="http://schemas.microsoft.com/office/drawing/2014/main" id="{084F28D2-C99C-44DC-95CF-A18847F3B61F}"/>
              </a:ext>
            </a:extLst>
          </p:cNvPr>
          <p:cNvSpPr>
            <a:spLocks noGrp="1"/>
          </p:cNvSpPr>
          <p:nvPr>
            <p:ph type="body" sz="quarter" idx="13"/>
          </p:nvPr>
        </p:nvSpPr>
        <p:spPr>
          <a:xfrm>
            <a:off x="4134076"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2" name="Text Placeholder 48">
            <a:extLst>
              <a:ext uri="{FF2B5EF4-FFF2-40B4-BE49-F238E27FC236}">
                <a16:creationId xmlns:a16="http://schemas.microsoft.com/office/drawing/2014/main" id="{2402522A-E098-4FB5-B454-D6FC98D90CFE}"/>
              </a:ext>
            </a:extLst>
          </p:cNvPr>
          <p:cNvSpPr>
            <a:spLocks noGrp="1"/>
          </p:cNvSpPr>
          <p:nvPr>
            <p:ph type="body" sz="quarter" idx="14" hasCustomPrompt="1"/>
          </p:nvPr>
        </p:nvSpPr>
        <p:spPr>
          <a:xfrm>
            <a:off x="6444238" y="4817717"/>
            <a:ext cx="1796396" cy="302186"/>
          </a:xfrm>
        </p:spPr>
        <p:txBody>
          <a:bodyPr>
            <a:noAutofit/>
          </a:bodyPr>
          <a:lstStyle>
            <a:lvl1pPr marL="0" indent="0">
              <a:buNone/>
              <a:defRPr sz="2000" b="1">
                <a:solidFill>
                  <a:schemeClr val="accent6"/>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23" name="Text Placeholder 50">
            <a:extLst>
              <a:ext uri="{FF2B5EF4-FFF2-40B4-BE49-F238E27FC236}">
                <a16:creationId xmlns:a16="http://schemas.microsoft.com/office/drawing/2014/main" id="{18CF51EA-CDE2-4AA1-83CB-9DC6E212C336}"/>
              </a:ext>
            </a:extLst>
          </p:cNvPr>
          <p:cNvSpPr>
            <a:spLocks noGrp="1"/>
          </p:cNvSpPr>
          <p:nvPr>
            <p:ph type="body" sz="quarter" idx="15"/>
          </p:nvPr>
        </p:nvSpPr>
        <p:spPr>
          <a:xfrm>
            <a:off x="6444238"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4" name="Text Placeholder 48">
            <a:extLst>
              <a:ext uri="{FF2B5EF4-FFF2-40B4-BE49-F238E27FC236}">
                <a16:creationId xmlns:a16="http://schemas.microsoft.com/office/drawing/2014/main" id="{FE2BFCE7-D8D1-42B7-97F2-78B1D2CB5F8F}"/>
              </a:ext>
            </a:extLst>
          </p:cNvPr>
          <p:cNvSpPr>
            <a:spLocks noGrp="1"/>
          </p:cNvSpPr>
          <p:nvPr>
            <p:ph type="body" sz="quarter" idx="16" hasCustomPrompt="1"/>
          </p:nvPr>
        </p:nvSpPr>
        <p:spPr>
          <a:xfrm>
            <a:off x="8754400" y="4817717"/>
            <a:ext cx="1796396" cy="302186"/>
          </a:xfrm>
        </p:spPr>
        <p:txBody>
          <a:bodyPr>
            <a:noAutofit/>
          </a:bodyPr>
          <a:lstStyle>
            <a:lvl1pPr marL="0" indent="0">
              <a:buNone/>
              <a:defRPr sz="2000" b="1">
                <a:solidFill>
                  <a:schemeClr val="accent3"/>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25" name="Text Placeholder 50">
            <a:extLst>
              <a:ext uri="{FF2B5EF4-FFF2-40B4-BE49-F238E27FC236}">
                <a16:creationId xmlns:a16="http://schemas.microsoft.com/office/drawing/2014/main" id="{0C4E8DE7-5691-4470-BC2C-F9F6532248C2}"/>
              </a:ext>
            </a:extLst>
          </p:cNvPr>
          <p:cNvSpPr>
            <a:spLocks noGrp="1"/>
          </p:cNvSpPr>
          <p:nvPr>
            <p:ph type="body" sz="quarter" idx="17"/>
          </p:nvPr>
        </p:nvSpPr>
        <p:spPr>
          <a:xfrm>
            <a:off x="8754400"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 name="Title 3">
            <a:extLst>
              <a:ext uri="{FF2B5EF4-FFF2-40B4-BE49-F238E27FC236}">
                <a16:creationId xmlns:a16="http://schemas.microsoft.com/office/drawing/2014/main" id="{AFBC6ED5-DBEC-4BA5-9BFE-9A5E0ED8D8C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4499890"/>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ouble Timeline">
    <p:spTree>
      <p:nvGrpSpPr>
        <p:cNvPr id="1" name=""/>
        <p:cNvGrpSpPr/>
        <p:nvPr/>
      </p:nvGrpSpPr>
      <p:grpSpPr>
        <a:xfrm>
          <a:off x="0" y="0"/>
          <a:ext cx="0" cy="0"/>
          <a:chOff x="0" y="0"/>
          <a:chExt cx="0" cy="0"/>
        </a:xfrm>
      </p:grpSpPr>
      <p:sp>
        <p:nvSpPr>
          <p:cNvPr id="34" name="Text Placeholder 48">
            <a:extLst>
              <a:ext uri="{FF2B5EF4-FFF2-40B4-BE49-F238E27FC236}">
                <a16:creationId xmlns:a16="http://schemas.microsoft.com/office/drawing/2014/main" id="{C6E48CAB-F1C0-4E71-9686-C02A967E923F}"/>
              </a:ext>
            </a:extLst>
          </p:cNvPr>
          <p:cNvSpPr>
            <a:spLocks noGrp="1"/>
          </p:cNvSpPr>
          <p:nvPr>
            <p:ph type="body" sz="quarter" idx="10" hasCustomPrompt="1"/>
          </p:nvPr>
        </p:nvSpPr>
        <p:spPr>
          <a:xfrm>
            <a:off x="456182" y="4014522"/>
            <a:ext cx="1182118" cy="302186"/>
          </a:xfrm>
        </p:spPr>
        <p:txBody>
          <a:bodyPr lIns="0" rIns="0">
            <a:noAutofit/>
          </a:bodyPr>
          <a:lstStyle>
            <a:lvl1pPr marL="0" indent="0">
              <a:buNone/>
              <a:defRPr sz="1600" b="1">
                <a:solidFill>
                  <a:schemeClr val="accent4"/>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EDIT</a:t>
            </a:r>
          </a:p>
        </p:txBody>
      </p:sp>
      <p:sp>
        <p:nvSpPr>
          <p:cNvPr id="35" name="Text Placeholder 50">
            <a:extLst>
              <a:ext uri="{FF2B5EF4-FFF2-40B4-BE49-F238E27FC236}">
                <a16:creationId xmlns:a16="http://schemas.microsoft.com/office/drawing/2014/main" id="{7C226081-D459-4A68-9B23-0C804E6A639C}"/>
              </a:ext>
            </a:extLst>
          </p:cNvPr>
          <p:cNvSpPr>
            <a:spLocks noGrp="1"/>
          </p:cNvSpPr>
          <p:nvPr>
            <p:ph type="body" sz="quarter" idx="11"/>
          </p:nvPr>
        </p:nvSpPr>
        <p:spPr>
          <a:xfrm>
            <a:off x="456182"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0" name="Text Placeholder 48">
            <a:extLst>
              <a:ext uri="{FF2B5EF4-FFF2-40B4-BE49-F238E27FC236}">
                <a16:creationId xmlns:a16="http://schemas.microsoft.com/office/drawing/2014/main" id="{C32AE455-05F0-44FA-98C4-73D9C60DF896}"/>
              </a:ext>
            </a:extLst>
          </p:cNvPr>
          <p:cNvSpPr>
            <a:spLocks noGrp="1"/>
          </p:cNvSpPr>
          <p:nvPr>
            <p:ph type="body" sz="quarter" idx="32" hasCustomPrompt="1"/>
          </p:nvPr>
        </p:nvSpPr>
        <p:spPr>
          <a:xfrm>
            <a:off x="1839103" y="4014522"/>
            <a:ext cx="1208897" cy="302186"/>
          </a:xfrm>
        </p:spPr>
        <p:txBody>
          <a:bodyPr lIns="0" rIns="0">
            <a:noAutofit/>
          </a:bodyPr>
          <a:lstStyle>
            <a:lvl1pPr marL="0" indent="0">
              <a:buNone/>
              <a:defRPr sz="1600" b="1">
                <a:solidFill>
                  <a:schemeClr val="accent5"/>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EDIT</a:t>
            </a:r>
          </a:p>
        </p:txBody>
      </p:sp>
      <p:sp>
        <p:nvSpPr>
          <p:cNvPr id="51" name="Text Placeholder 50">
            <a:extLst>
              <a:ext uri="{FF2B5EF4-FFF2-40B4-BE49-F238E27FC236}">
                <a16:creationId xmlns:a16="http://schemas.microsoft.com/office/drawing/2014/main" id="{3C3FB663-073E-458E-A31A-B15112A0D377}"/>
              </a:ext>
            </a:extLst>
          </p:cNvPr>
          <p:cNvSpPr>
            <a:spLocks noGrp="1"/>
          </p:cNvSpPr>
          <p:nvPr>
            <p:ph type="body" sz="quarter" idx="33"/>
          </p:nvPr>
        </p:nvSpPr>
        <p:spPr>
          <a:xfrm>
            <a:off x="1839103"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2" name="Text Placeholder 48">
            <a:extLst>
              <a:ext uri="{FF2B5EF4-FFF2-40B4-BE49-F238E27FC236}">
                <a16:creationId xmlns:a16="http://schemas.microsoft.com/office/drawing/2014/main" id="{91332113-C9A3-4B1F-A973-C30104497DCE}"/>
              </a:ext>
            </a:extLst>
          </p:cNvPr>
          <p:cNvSpPr>
            <a:spLocks noGrp="1"/>
          </p:cNvSpPr>
          <p:nvPr>
            <p:ph type="body" sz="quarter" idx="34" hasCustomPrompt="1"/>
          </p:nvPr>
        </p:nvSpPr>
        <p:spPr>
          <a:xfrm>
            <a:off x="3222024" y="4014522"/>
            <a:ext cx="1181099" cy="302186"/>
          </a:xfrm>
        </p:spPr>
        <p:txBody>
          <a:bodyPr lIns="0" rIns="0">
            <a:noAutofit/>
          </a:bodyPr>
          <a:lstStyle>
            <a:lvl1pPr marL="0" indent="0">
              <a:buNone/>
              <a:defRPr sz="1600" b="1">
                <a:solidFill>
                  <a:schemeClr val="accent6"/>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EDIT</a:t>
            </a:r>
          </a:p>
        </p:txBody>
      </p:sp>
      <p:sp>
        <p:nvSpPr>
          <p:cNvPr id="53" name="Text Placeholder 50">
            <a:extLst>
              <a:ext uri="{FF2B5EF4-FFF2-40B4-BE49-F238E27FC236}">
                <a16:creationId xmlns:a16="http://schemas.microsoft.com/office/drawing/2014/main" id="{CDAC2DE8-0B23-47D4-A121-018184C5D2BD}"/>
              </a:ext>
            </a:extLst>
          </p:cNvPr>
          <p:cNvSpPr>
            <a:spLocks noGrp="1"/>
          </p:cNvSpPr>
          <p:nvPr>
            <p:ph type="body" sz="quarter" idx="35"/>
          </p:nvPr>
        </p:nvSpPr>
        <p:spPr>
          <a:xfrm>
            <a:off x="3222024"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4" name="Text Placeholder 48">
            <a:extLst>
              <a:ext uri="{FF2B5EF4-FFF2-40B4-BE49-F238E27FC236}">
                <a16:creationId xmlns:a16="http://schemas.microsoft.com/office/drawing/2014/main" id="{AE8613EE-32F0-4251-809B-6B9907E226CF}"/>
              </a:ext>
            </a:extLst>
          </p:cNvPr>
          <p:cNvSpPr>
            <a:spLocks noGrp="1"/>
          </p:cNvSpPr>
          <p:nvPr>
            <p:ph type="body" sz="quarter" idx="36" hasCustomPrompt="1"/>
          </p:nvPr>
        </p:nvSpPr>
        <p:spPr>
          <a:xfrm>
            <a:off x="4604944" y="4014522"/>
            <a:ext cx="1181099" cy="302186"/>
          </a:xfrm>
        </p:spPr>
        <p:txBody>
          <a:bodyPr lIns="0" rIns="0">
            <a:noAutofit/>
          </a:bodyPr>
          <a:lstStyle>
            <a:lvl1pPr marL="0" indent="0">
              <a:buNone/>
              <a:defRPr sz="1600" b="1">
                <a:solidFill>
                  <a:schemeClr val="accent3"/>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EDIT</a:t>
            </a:r>
          </a:p>
        </p:txBody>
      </p:sp>
      <p:sp>
        <p:nvSpPr>
          <p:cNvPr id="55" name="Text Placeholder 50">
            <a:extLst>
              <a:ext uri="{FF2B5EF4-FFF2-40B4-BE49-F238E27FC236}">
                <a16:creationId xmlns:a16="http://schemas.microsoft.com/office/drawing/2014/main" id="{6E9683DA-61F6-48A0-9453-C03FB9794010}"/>
              </a:ext>
            </a:extLst>
          </p:cNvPr>
          <p:cNvSpPr>
            <a:spLocks noGrp="1"/>
          </p:cNvSpPr>
          <p:nvPr>
            <p:ph type="body" sz="quarter" idx="37"/>
          </p:nvPr>
        </p:nvSpPr>
        <p:spPr>
          <a:xfrm>
            <a:off x="4604944"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6" name="Text Placeholder 48">
            <a:extLst>
              <a:ext uri="{FF2B5EF4-FFF2-40B4-BE49-F238E27FC236}">
                <a16:creationId xmlns:a16="http://schemas.microsoft.com/office/drawing/2014/main" id="{53C09CD9-E6F6-4AA3-968A-491D1568E739}"/>
              </a:ext>
            </a:extLst>
          </p:cNvPr>
          <p:cNvSpPr>
            <a:spLocks noGrp="1"/>
          </p:cNvSpPr>
          <p:nvPr>
            <p:ph type="body" sz="quarter" idx="38" hasCustomPrompt="1"/>
          </p:nvPr>
        </p:nvSpPr>
        <p:spPr>
          <a:xfrm>
            <a:off x="6555230" y="4014522"/>
            <a:ext cx="1181099" cy="302186"/>
          </a:xfrm>
        </p:spPr>
        <p:txBody>
          <a:bodyPr lIns="0" rIns="0">
            <a:noAutofit/>
          </a:bodyPr>
          <a:lstStyle>
            <a:lvl1pPr marL="0" indent="0">
              <a:buNone/>
              <a:defRPr sz="1600" b="1">
                <a:solidFill>
                  <a:schemeClr val="accent4"/>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EDIT</a:t>
            </a:r>
          </a:p>
        </p:txBody>
      </p:sp>
      <p:sp>
        <p:nvSpPr>
          <p:cNvPr id="57" name="Text Placeholder 50">
            <a:extLst>
              <a:ext uri="{FF2B5EF4-FFF2-40B4-BE49-F238E27FC236}">
                <a16:creationId xmlns:a16="http://schemas.microsoft.com/office/drawing/2014/main" id="{4457D5F2-D7AE-44A9-847A-D20086BCCC22}"/>
              </a:ext>
            </a:extLst>
          </p:cNvPr>
          <p:cNvSpPr>
            <a:spLocks noGrp="1"/>
          </p:cNvSpPr>
          <p:nvPr>
            <p:ph type="body" sz="quarter" idx="39"/>
          </p:nvPr>
        </p:nvSpPr>
        <p:spPr>
          <a:xfrm>
            <a:off x="6555230"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8" name="Text Placeholder 48">
            <a:extLst>
              <a:ext uri="{FF2B5EF4-FFF2-40B4-BE49-F238E27FC236}">
                <a16:creationId xmlns:a16="http://schemas.microsoft.com/office/drawing/2014/main" id="{4FBE8211-41BE-41C2-B826-94FD55BC0AA4}"/>
              </a:ext>
            </a:extLst>
          </p:cNvPr>
          <p:cNvSpPr>
            <a:spLocks noGrp="1"/>
          </p:cNvSpPr>
          <p:nvPr>
            <p:ph type="body" sz="quarter" idx="40" hasCustomPrompt="1"/>
          </p:nvPr>
        </p:nvSpPr>
        <p:spPr>
          <a:xfrm>
            <a:off x="7938151" y="4014522"/>
            <a:ext cx="1181098" cy="302186"/>
          </a:xfrm>
        </p:spPr>
        <p:txBody>
          <a:bodyPr lIns="0" rIns="0">
            <a:noAutofit/>
          </a:bodyPr>
          <a:lstStyle>
            <a:lvl1pPr marL="0" indent="0">
              <a:buNone/>
              <a:defRPr sz="1600" b="1">
                <a:solidFill>
                  <a:schemeClr val="accent5"/>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EDIT</a:t>
            </a:r>
          </a:p>
        </p:txBody>
      </p:sp>
      <p:sp>
        <p:nvSpPr>
          <p:cNvPr id="59" name="Text Placeholder 50">
            <a:extLst>
              <a:ext uri="{FF2B5EF4-FFF2-40B4-BE49-F238E27FC236}">
                <a16:creationId xmlns:a16="http://schemas.microsoft.com/office/drawing/2014/main" id="{18C75666-F3E0-4AD7-8C05-FEFFEAE1D10C}"/>
              </a:ext>
            </a:extLst>
          </p:cNvPr>
          <p:cNvSpPr>
            <a:spLocks noGrp="1"/>
          </p:cNvSpPr>
          <p:nvPr>
            <p:ph type="body" sz="quarter" idx="41"/>
          </p:nvPr>
        </p:nvSpPr>
        <p:spPr>
          <a:xfrm>
            <a:off x="7938151"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0" name="Text Placeholder 48">
            <a:extLst>
              <a:ext uri="{FF2B5EF4-FFF2-40B4-BE49-F238E27FC236}">
                <a16:creationId xmlns:a16="http://schemas.microsoft.com/office/drawing/2014/main" id="{66478F13-D9B8-4439-9B08-804CD6848EB9}"/>
              </a:ext>
            </a:extLst>
          </p:cNvPr>
          <p:cNvSpPr>
            <a:spLocks noGrp="1"/>
          </p:cNvSpPr>
          <p:nvPr>
            <p:ph type="body" sz="quarter" idx="42" hasCustomPrompt="1"/>
          </p:nvPr>
        </p:nvSpPr>
        <p:spPr>
          <a:xfrm>
            <a:off x="9321072" y="4014522"/>
            <a:ext cx="1181098" cy="302186"/>
          </a:xfrm>
        </p:spPr>
        <p:txBody>
          <a:bodyPr lIns="0" rIns="0">
            <a:noAutofit/>
          </a:bodyPr>
          <a:lstStyle>
            <a:lvl1pPr marL="0" indent="0">
              <a:buNone/>
              <a:defRPr sz="1600" b="1">
                <a:solidFill>
                  <a:schemeClr val="accent6"/>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EDIT</a:t>
            </a:r>
          </a:p>
        </p:txBody>
      </p:sp>
      <p:sp>
        <p:nvSpPr>
          <p:cNvPr id="61" name="Text Placeholder 50">
            <a:extLst>
              <a:ext uri="{FF2B5EF4-FFF2-40B4-BE49-F238E27FC236}">
                <a16:creationId xmlns:a16="http://schemas.microsoft.com/office/drawing/2014/main" id="{08844405-957A-4970-A2B6-D161FED665FF}"/>
              </a:ext>
            </a:extLst>
          </p:cNvPr>
          <p:cNvSpPr>
            <a:spLocks noGrp="1"/>
          </p:cNvSpPr>
          <p:nvPr>
            <p:ph type="body" sz="quarter" idx="43"/>
          </p:nvPr>
        </p:nvSpPr>
        <p:spPr>
          <a:xfrm>
            <a:off x="9321072"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2" name="Text Placeholder 48">
            <a:extLst>
              <a:ext uri="{FF2B5EF4-FFF2-40B4-BE49-F238E27FC236}">
                <a16:creationId xmlns:a16="http://schemas.microsoft.com/office/drawing/2014/main" id="{6F067D31-AE61-48F0-A497-1908DC77F086}"/>
              </a:ext>
            </a:extLst>
          </p:cNvPr>
          <p:cNvSpPr>
            <a:spLocks noGrp="1"/>
          </p:cNvSpPr>
          <p:nvPr>
            <p:ph type="body" sz="quarter" idx="44" hasCustomPrompt="1"/>
          </p:nvPr>
        </p:nvSpPr>
        <p:spPr>
          <a:xfrm>
            <a:off x="10703992" y="4014522"/>
            <a:ext cx="1181098" cy="302186"/>
          </a:xfrm>
        </p:spPr>
        <p:txBody>
          <a:bodyPr lIns="0" rIns="0">
            <a:noAutofit/>
          </a:bodyPr>
          <a:lstStyle>
            <a:lvl1pPr marL="0" indent="0">
              <a:buNone/>
              <a:defRPr sz="1600" b="1">
                <a:solidFill>
                  <a:schemeClr val="accent3"/>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EDIT</a:t>
            </a:r>
          </a:p>
        </p:txBody>
      </p:sp>
      <p:sp>
        <p:nvSpPr>
          <p:cNvPr id="63" name="Text Placeholder 50">
            <a:extLst>
              <a:ext uri="{FF2B5EF4-FFF2-40B4-BE49-F238E27FC236}">
                <a16:creationId xmlns:a16="http://schemas.microsoft.com/office/drawing/2014/main" id="{5B4A526A-A40E-4B7D-94EC-5FDCAD2EAD89}"/>
              </a:ext>
            </a:extLst>
          </p:cNvPr>
          <p:cNvSpPr>
            <a:spLocks noGrp="1"/>
          </p:cNvSpPr>
          <p:nvPr>
            <p:ph type="body" sz="quarter" idx="45"/>
          </p:nvPr>
        </p:nvSpPr>
        <p:spPr>
          <a:xfrm>
            <a:off x="10703992" y="4486178"/>
            <a:ext cx="1182118" cy="1183101"/>
          </a:xfrm>
        </p:spPr>
        <p:txBody>
          <a:bodyPr lIns="0" rIns="0">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 name="Title 1">
            <a:extLst>
              <a:ext uri="{FF2B5EF4-FFF2-40B4-BE49-F238E27FC236}">
                <a16:creationId xmlns:a16="http://schemas.microsoft.com/office/drawing/2014/main" id="{31A67390-01C5-4A4E-AF7F-79E8DB2B2D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0663734"/>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riple Timeline">
    <p:spTree>
      <p:nvGrpSpPr>
        <p:cNvPr id="1" name=""/>
        <p:cNvGrpSpPr/>
        <p:nvPr/>
      </p:nvGrpSpPr>
      <p:grpSpPr>
        <a:xfrm>
          <a:off x="0" y="0"/>
          <a:ext cx="0" cy="0"/>
          <a:chOff x="0" y="0"/>
          <a:chExt cx="0" cy="0"/>
        </a:xfrm>
      </p:grpSpPr>
      <p:sp>
        <p:nvSpPr>
          <p:cNvPr id="49" name="Text Placeholder 48">
            <a:extLst>
              <a:ext uri="{FF2B5EF4-FFF2-40B4-BE49-F238E27FC236}">
                <a16:creationId xmlns:a16="http://schemas.microsoft.com/office/drawing/2014/main" id="{14742123-85C4-4775-80AC-721BD7C16285}"/>
              </a:ext>
            </a:extLst>
          </p:cNvPr>
          <p:cNvSpPr>
            <a:spLocks noGrp="1"/>
          </p:cNvSpPr>
          <p:nvPr>
            <p:ph type="body" sz="quarter" idx="10" hasCustomPrompt="1"/>
          </p:nvPr>
        </p:nvSpPr>
        <p:spPr>
          <a:xfrm>
            <a:off x="1580060" y="1776098"/>
            <a:ext cx="2159000" cy="302186"/>
          </a:xfrm>
        </p:spPr>
        <p:txBody>
          <a:bodyPr>
            <a:noAutofit/>
          </a:bodyPr>
          <a:lstStyle>
            <a:lvl1pPr marL="0" indent="0">
              <a:buNone/>
              <a:defRPr sz="1800" b="1">
                <a:solidFill>
                  <a:schemeClr val="accent4"/>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51" name="Text Placeholder 50">
            <a:extLst>
              <a:ext uri="{FF2B5EF4-FFF2-40B4-BE49-F238E27FC236}">
                <a16:creationId xmlns:a16="http://schemas.microsoft.com/office/drawing/2014/main" id="{E1001174-581F-41A6-864B-D3BE932C2E47}"/>
              </a:ext>
            </a:extLst>
          </p:cNvPr>
          <p:cNvSpPr>
            <a:spLocks noGrp="1"/>
          </p:cNvSpPr>
          <p:nvPr>
            <p:ph type="body" sz="quarter" idx="11"/>
          </p:nvPr>
        </p:nvSpPr>
        <p:spPr>
          <a:xfrm>
            <a:off x="1580060" y="2111375"/>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2" name="Text Placeholder 48">
            <a:extLst>
              <a:ext uri="{FF2B5EF4-FFF2-40B4-BE49-F238E27FC236}">
                <a16:creationId xmlns:a16="http://schemas.microsoft.com/office/drawing/2014/main" id="{2B649793-2AFC-43EE-8172-0EAB326F1130}"/>
              </a:ext>
            </a:extLst>
          </p:cNvPr>
          <p:cNvSpPr>
            <a:spLocks noGrp="1"/>
          </p:cNvSpPr>
          <p:nvPr>
            <p:ph type="body" sz="quarter" idx="12" hasCustomPrompt="1"/>
          </p:nvPr>
        </p:nvSpPr>
        <p:spPr>
          <a:xfrm>
            <a:off x="5674540" y="1776098"/>
            <a:ext cx="2159000" cy="302186"/>
          </a:xfrm>
        </p:spPr>
        <p:txBody>
          <a:bodyPr>
            <a:noAutofit/>
          </a:bodyPr>
          <a:lstStyle>
            <a:lvl1pPr marL="0" indent="0">
              <a:buNone/>
              <a:defRPr sz="1800" b="1">
                <a:solidFill>
                  <a:schemeClr val="accent4"/>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53" name="Text Placeholder 50">
            <a:extLst>
              <a:ext uri="{FF2B5EF4-FFF2-40B4-BE49-F238E27FC236}">
                <a16:creationId xmlns:a16="http://schemas.microsoft.com/office/drawing/2014/main" id="{5B27745F-27CA-45D0-BE8E-A9C3B168F465}"/>
              </a:ext>
            </a:extLst>
          </p:cNvPr>
          <p:cNvSpPr>
            <a:spLocks noGrp="1"/>
          </p:cNvSpPr>
          <p:nvPr>
            <p:ph type="body" sz="quarter" idx="13"/>
          </p:nvPr>
        </p:nvSpPr>
        <p:spPr>
          <a:xfrm>
            <a:off x="5674540" y="2111375"/>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4" name="Text Placeholder 48">
            <a:extLst>
              <a:ext uri="{FF2B5EF4-FFF2-40B4-BE49-F238E27FC236}">
                <a16:creationId xmlns:a16="http://schemas.microsoft.com/office/drawing/2014/main" id="{58782C77-F426-4586-AF09-D07E1E8737F4}"/>
              </a:ext>
            </a:extLst>
          </p:cNvPr>
          <p:cNvSpPr>
            <a:spLocks noGrp="1"/>
          </p:cNvSpPr>
          <p:nvPr>
            <p:ph type="body" sz="quarter" idx="14" hasCustomPrompt="1"/>
          </p:nvPr>
        </p:nvSpPr>
        <p:spPr>
          <a:xfrm>
            <a:off x="9697900" y="1776098"/>
            <a:ext cx="2159000" cy="302186"/>
          </a:xfrm>
        </p:spPr>
        <p:txBody>
          <a:bodyPr>
            <a:noAutofit/>
          </a:bodyPr>
          <a:lstStyle>
            <a:lvl1pPr marL="0" indent="0">
              <a:buNone/>
              <a:defRPr sz="1800" b="1">
                <a:solidFill>
                  <a:schemeClr val="accent4"/>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55" name="Text Placeholder 50">
            <a:extLst>
              <a:ext uri="{FF2B5EF4-FFF2-40B4-BE49-F238E27FC236}">
                <a16:creationId xmlns:a16="http://schemas.microsoft.com/office/drawing/2014/main" id="{E04DA729-6A59-4BC5-8955-DF4D12F1259F}"/>
              </a:ext>
            </a:extLst>
          </p:cNvPr>
          <p:cNvSpPr>
            <a:spLocks noGrp="1"/>
          </p:cNvSpPr>
          <p:nvPr>
            <p:ph type="body" sz="quarter" idx="15"/>
          </p:nvPr>
        </p:nvSpPr>
        <p:spPr>
          <a:xfrm>
            <a:off x="9697900" y="2111375"/>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6" name="Text Placeholder 48">
            <a:extLst>
              <a:ext uri="{FF2B5EF4-FFF2-40B4-BE49-F238E27FC236}">
                <a16:creationId xmlns:a16="http://schemas.microsoft.com/office/drawing/2014/main" id="{F6AF03D4-E441-4447-876C-A1B030223E2D}"/>
              </a:ext>
            </a:extLst>
          </p:cNvPr>
          <p:cNvSpPr>
            <a:spLocks noGrp="1"/>
          </p:cNvSpPr>
          <p:nvPr>
            <p:ph type="body" sz="quarter" idx="16" hasCustomPrompt="1"/>
          </p:nvPr>
        </p:nvSpPr>
        <p:spPr>
          <a:xfrm>
            <a:off x="1580060" y="2914739"/>
            <a:ext cx="2159000" cy="302186"/>
          </a:xfrm>
        </p:spPr>
        <p:txBody>
          <a:bodyPr>
            <a:noAutofit/>
          </a:bodyPr>
          <a:lstStyle>
            <a:lvl1pPr marL="0" indent="0">
              <a:buNone/>
              <a:defRPr sz="1800" b="1">
                <a:solidFill>
                  <a:schemeClr val="accent5"/>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57" name="Text Placeholder 50">
            <a:extLst>
              <a:ext uri="{FF2B5EF4-FFF2-40B4-BE49-F238E27FC236}">
                <a16:creationId xmlns:a16="http://schemas.microsoft.com/office/drawing/2014/main" id="{679D428E-9700-4E19-8364-70006C3E765E}"/>
              </a:ext>
            </a:extLst>
          </p:cNvPr>
          <p:cNvSpPr>
            <a:spLocks noGrp="1"/>
          </p:cNvSpPr>
          <p:nvPr>
            <p:ph type="body" sz="quarter" idx="17"/>
          </p:nvPr>
        </p:nvSpPr>
        <p:spPr>
          <a:xfrm>
            <a:off x="1580060" y="3254810"/>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8" name="Text Placeholder 48">
            <a:extLst>
              <a:ext uri="{FF2B5EF4-FFF2-40B4-BE49-F238E27FC236}">
                <a16:creationId xmlns:a16="http://schemas.microsoft.com/office/drawing/2014/main" id="{5B64A0D9-EA5C-4EC1-981A-0FD223A62FB0}"/>
              </a:ext>
            </a:extLst>
          </p:cNvPr>
          <p:cNvSpPr>
            <a:spLocks noGrp="1"/>
          </p:cNvSpPr>
          <p:nvPr>
            <p:ph type="body" sz="quarter" idx="18" hasCustomPrompt="1"/>
          </p:nvPr>
        </p:nvSpPr>
        <p:spPr>
          <a:xfrm>
            <a:off x="5674540" y="2914739"/>
            <a:ext cx="2159000" cy="302186"/>
          </a:xfrm>
        </p:spPr>
        <p:txBody>
          <a:bodyPr>
            <a:noAutofit/>
          </a:bodyPr>
          <a:lstStyle>
            <a:lvl1pPr marL="0" indent="0">
              <a:buNone/>
              <a:defRPr sz="1800" b="1">
                <a:solidFill>
                  <a:schemeClr val="accent5"/>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59" name="Text Placeholder 50">
            <a:extLst>
              <a:ext uri="{FF2B5EF4-FFF2-40B4-BE49-F238E27FC236}">
                <a16:creationId xmlns:a16="http://schemas.microsoft.com/office/drawing/2014/main" id="{7F9CD6F4-7AEE-42A4-B26D-96BE3E900368}"/>
              </a:ext>
            </a:extLst>
          </p:cNvPr>
          <p:cNvSpPr>
            <a:spLocks noGrp="1"/>
          </p:cNvSpPr>
          <p:nvPr>
            <p:ph type="body" sz="quarter" idx="19"/>
          </p:nvPr>
        </p:nvSpPr>
        <p:spPr>
          <a:xfrm>
            <a:off x="5674540" y="3254810"/>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0" name="Text Placeholder 48">
            <a:extLst>
              <a:ext uri="{FF2B5EF4-FFF2-40B4-BE49-F238E27FC236}">
                <a16:creationId xmlns:a16="http://schemas.microsoft.com/office/drawing/2014/main" id="{82EA5B58-66CC-4197-BAC3-D0A39558DB0F}"/>
              </a:ext>
            </a:extLst>
          </p:cNvPr>
          <p:cNvSpPr>
            <a:spLocks noGrp="1"/>
          </p:cNvSpPr>
          <p:nvPr>
            <p:ph type="body" sz="quarter" idx="20" hasCustomPrompt="1"/>
          </p:nvPr>
        </p:nvSpPr>
        <p:spPr>
          <a:xfrm>
            <a:off x="9697900" y="2914739"/>
            <a:ext cx="2159000" cy="302186"/>
          </a:xfrm>
        </p:spPr>
        <p:txBody>
          <a:bodyPr>
            <a:noAutofit/>
          </a:bodyPr>
          <a:lstStyle>
            <a:lvl1pPr marL="0" indent="0">
              <a:buNone/>
              <a:defRPr sz="1800" b="1">
                <a:solidFill>
                  <a:schemeClr val="accent5"/>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61" name="Text Placeholder 50">
            <a:extLst>
              <a:ext uri="{FF2B5EF4-FFF2-40B4-BE49-F238E27FC236}">
                <a16:creationId xmlns:a16="http://schemas.microsoft.com/office/drawing/2014/main" id="{B76C47B4-A585-4CAC-933A-2E6D1938D171}"/>
              </a:ext>
            </a:extLst>
          </p:cNvPr>
          <p:cNvSpPr>
            <a:spLocks noGrp="1"/>
          </p:cNvSpPr>
          <p:nvPr>
            <p:ph type="body" sz="quarter" idx="21"/>
          </p:nvPr>
        </p:nvSpPr>
        <p:spPr>
          <a:xfrm>
            <a:off x="9697900" y="3254810"/>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2" name="Text Placeholder 48">
            <a:extLst>
              <a:ext uri="{FF2B5EF4-FFF2-40B4-BE49-F238E27FC236}">
                <a16:creationId xmlns:a16="http://schemas.microsoft.com/office/drawing/2014/main" id="{563D0C18-5125-4D0F-B46D-76AE182B3FA2}"/>
              </a:ext>
            </a:extLst>
          </p:cNvPr>
          <p:cNvSpPr>
            <a:spLocks noGrp="1"/>
          </p:cNvSpPr>
          <p:nvPr>
            <p:ph type="body" sz="quarter" idx="22" hasCustomPrompt="1"/>
          </p:nvPr>
        </p:nvSpPr>
        <p:spPr>
          <a:xfrm>
            <a:off x="1580060" y="4057987"/>
            <a:ext cx="2159000" cy="302186"/>
          </a:xfrm>
        </p:spPr>
        <p:txBody>
          <a:bodyPr>
            <a:noAutofit/>
          </a:bodyPr>
          <a:lstStyle>
            <a:lvl1pPr marL="0" indent="0">
              <a:buNone/>
              <a:defRPr sz="1800" b="1">
                <a:solidFill>
                  <a:schemeClr val="accent6"/>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63" name="Text Placeholder 50">
            <a:extLst>
              <a:ext uri="{FF2B5EF4-FFF2-40B4-BE49-F238E27FC236}">
                <a16:creationId xmlns:a16="http://schemas.microsoft.com/office/drawing/2014/main" id="{10634501-CE83-42B9-8572-5C6B73710869}"/>
              </a:ext>
            </a:extLst>
          </p:cNvPr>
          <p:cNvSpPr>
            <a:spLocks noGrp="1"/>
          </p:cNvSpPr>
          <p:nvPr>
            <p:ph type="body" sz="quarter" idx="23"/>
          </p:nvPr>
        </p:nvSpPr>
        <p:spPr>
          <a:xfrm>
            <a:off x="1580060" y="4392591"/>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4" name="Text Placeholder 48">
            <a:extLst>
              <a:ext uri="{FF2B5EF4-FFF2-40B4-BE49-F238E27FC236}">
                <a16:creationId xmlns:a16="http://schemas.microsoft.com/office/drawing/2014/main" id="{54844B85-1B28-4340-AA8C-10A0C2A36C9E}"/>
              </a:ext>
            </a:extLst>
          </p:cNvPr>
          <p:cNvSpPr>
            <a:spLocks noGrp="1"/>
          </p:cNvSpPr>
          <p:nvPr>
            <p:ph type="body" sz="quarter" idx="24" hasCustomPrompt="1"/>
          </p:nvPr>
        </p:nvSpPr>
        <p:spPr>
          <a:xfrm>
            <a:off x="5674540" y="4057987"/>
            <a:ext cx="2159000" cy="302186"/>
          </a:xfrm>
        </p:spPr>
        <p:txBody>
          <a:bodyPr>
            <a:noAutofit/>
          </a:bodyPr>
          <a:lstStyle>
            <a:lvl1pPr marL="0" indent="0">
              <a:buNone/>
              <a:defRPr sz="1800" b="1">
                <a:solidFill>
                  <a:schemeClr val="accent6"/>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65" name="Text Placeholder 50">
            <a:extLst>
              <a:ext uri="{FF2B5EF4-FFF2-40B4-BE49-F238E27FC236}">
                <a16:creationId xmlns:a16="http://schemas.microsoft.com/office/drawing/2014/main" id="{31BB84F0-3823-46DB-BCEF-5EF3F8E680CF}"/>
              </a:ext>
            </a:extLst>
          </p:cNvPr>
          <p:cNvSpPr>
            <a:spLocks noGrp="1"/>
          </p:cNvSpPr>
          <p:nvPr>
            <p:ph type="body" sz="quarter" idx="25"/>
          </p:nvPr>
        </p:nvSpPr>
        <p:spPr>
          <a:xfrm>
            <a:off x="5674540" y="4392591"/>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6" name="Text Placeholder 48">
            <a:extLst>
              <a:ext uri="{FF2B5EF4-FFF2-40B4-BE49-F238E27FC236}">
                <a16:creationId xmlns:a16="http://schemas.microsoft.com/office/drawing/2014/main" id="{D4D4EE7B-E029-47B3-BC18-D53E810711CE}"/>
              </a:ext>
            </a:extLst>
          </p:cNvPr>
          <p:cNvSpPr>
            <a:spLocks noGrp="1"/>
          </p:cNvSpPr>
          <p:nvPr>
            <p:ph type="body" sz="quarter" idx="26" hasCustomPrompt="1"/>
          </p:nvPr>
        </p:nvSpPr>
        <p:spPr>
          <a:xfrm>
            <a:off x="9697900" y="4057987"/>
            <a:ext cx="2159000" cy="302186"/>
          </a:xfrm>
        </p:spPr>
        <p:txBody>
          <a:bodyPr>
            <a:noAutofit/>
          </a:bodyPr>
          <a:lstStyle>
            <a:lvl1pPr marL="0" indent="0">
              <a:buNone/>
              <a:defRPr sz="1800" b="1">
                <a:solidFill>
                  <a:schemeClr val="accent6"/>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67" name="Text Placeholder 50">
            <a:extLst>
              <a:ext uri="{FF2B5EF4-FFF2-40B4-BE49-F238E27FC236}">
                <a16:creationId xmlns:a16="http://schemas.microsoft.com/office/drawing/2014/main" id="{C088BE45-14DC-4551-A5FC-93D0BA991882}"/>
              </a:ext>
            </a:extLst>
          </p:cNvPr>
          <p:cNvSpPr>
            <a:spLocks noGrp="1"/>
          </p:cNvSpPr>
          <p:nvPr>
            <p:ph type="body" sz="quarter" idx="27"/>
          </p:nvPr>
        </p:nvSpPr>
        <p:spPr>
          <a:xfrm>
            <a:off x="9697900" y="4392591"/>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8" name="Text Placeholder 48">
            <a:extLst>
              <a:ext uri="{FF2B5EF4-FFF2-40B4-BE49-F238E27FC236}">
                <a16:creationId xmlns:a16="http://schemas.microsoft.com/office/drawing/2014/main" id="{120E072F-4FF5-422F-B7FD-BE3DF026010F}"/>
              </a:ext>
            </a:extLst>
          </p:cNvPr>
          <p:cNvSpPr>
            <a:spLocks noGrp="1"/>
          </p:cNvSpPr>
          <p:nvPr>
            <p:ph type="body" sz="quarter" idx="28" hasCustomPrompt="1"/>
          </p:nvPr>
        </p:nvSpPr>
        <p:spPr>
          <a:xfrm>
            <a:off x="1580060" y="5231920"/>
            <a:ext cx="2159000" cy="302186"/>
          </a:xfrm>
        </p:spPr>
        <p:txBody>
          <a:bodyPr>
            <a:noAutofit/>
          </a:bodyPr>
          <a:lstStyle>
            <a:lvl1pPr marL="0" indent="0">
              <a:buNone/>
              <a:defRPr sz="1800" b="1">
                <a:solidFill>
                  <a:schemeClr val="accent3"/>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69" name="Text Placeholder 50">
            <a:extLst>
              <a:ext uri="{FF2B5EF4-FFF2-40B4-BE49-F238E27FC236}">
                <a16:creationId xmlns:a16="http://schemas.microsoft.com/office/drawing/2014/main" id="{E73E6162-F4E3-4F6D-BA12-6B5918E23B8E}"/>
              </a:ext>
            </a:extLst>
          </p:cNvPr>
          <p:cNvSpPr>
            <a:spLocks noGrp="1"/>
          </p:cNvSpPr>
          <p:nvPr>
            <p:ph type="body" sz="quarter" idx="29"/>
          </p:nvPr>
        </p:nvSpPr>
        <p:spPr>
          <a:xfrm>
            <a:off x="1580060" y="5566524"/>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70" name="Text Placeholder 48">
            <a:extLst>
              <a:ext uri="{FF2B5EF4-FFF2-40B4-BE49-F238E27FC236}">
                <a16:creationId xmlns:a16="http://schemas.microsoft.com/office/drawing/2014/main" id="{C9938F8E-67A2-401C-882C-ED04C7E5224B}"/>
              </a:ext>
            </a:extLst>
          </p:cNvPr>
          <p:cNvSpPr>
            <a:spLocks noGrp="1"/>
          </p:cNvSpPr>
          <p:nvPr>
            <p:ph type="body" sz="quarter" idx="30" hasCustomPrompt="1"/>
          </p:nvPr>
        </p:nvSpPr>
        <p:spPr>
          <a:xfrm>
            <a:off x="5674540" y="5231920"/>
            <a:ext cx="2159000" cy="302186"/>
          </a:xfrm>
        </p:spPr>
        <p:txBody>
          <a:bodyPr>
            <a:noAutofit/>
          </a:bodyPr>
          <a:lstStyle>
            <a:lvl1pPr marL="0" indent="0">
              <a:buNone/>
              <a:defRPr sz="1800" b="1">
                <a:solidFill>
                  <a:schemeClr val="accent3"/>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71" name="Text Placeholder 50">
            <a:extLst>
              <a:ext uri="{FF2B5EF4-FFF2-40B4-BE49-F238E27FC236}">
                <a16:creationId xmlns:a16="http://schemas.microsoft.com/office/drawing/2014/main" id="{E683DBE3-DCA5-4538-A253-E60ED2C4B621}"/>
              </a:ext>
            </a:extLst>
          </p:cNvPr>
          <p:cNvSpPr>
            <a:spLocks noGrp="1"/>
          </p:cNvSpPr>
          <p:nvPr>
            <p:ph type="body" sz="quarter" idx="31"/>
          </p:nvPr>
        </p:nvSpPr>
        <p:spPr>
          <a:xfrm>
            <a:off x="5674540" y="5566524"/>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72" name="Text Placeholder 48">
            <a:extLst>
              <a:ext uri="{FF2B5EF4-FFF2-40B4-BE49-F238E27FC236}">
                <a16:creationId xmlns:a16="http://schemas.microsoft.com/office/drawing/2014/main" id="{6F8B9E2C-BE06-4536-A348-4640A2DA1BFC}"/>
              </a:ext>
            </a:extLst>
          </p:cNvPr>
          <p:cNvSpPr>
            <a:spLocks noGrp="1"/>
          </p:cNvSpPr>
          <p:nvPr>
            <p:ph type="body" sz="quarter" idx="32" hasCustomPrompt="1"/>
          </p:nvPr>
        </p:nvSpPr>
        <p:spPr>
          <a:xfrm>
            <a:off x="9697900" y="5231920"/>
            <a:ext cx="2159000" cy="302186"/>
          </a:xfrm>
        </p:spPr>
        <p:txBody>
          <a:bodyPr>
            <a:noAutofit/>
          </a:bodyPr>
          <a:lstStyle>
            <a:lvl1pPr marL="0" indent="0">
              <a:buNone/>
              <a:defRPr sz="1800" b="1">
                <a:solidFill>
                  <a:schemeClr val="accent3"/>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73" name="Text Placeholder 50">
            <a:extLst>
              <a:ext uri="{FF2B5EF4-FFF2-40B4-BE49-F238E27FC236}">
                <a16:creationId xmlns:a16="http://schemas.microsoft.com/office/drawing/2014/main" id="{B9A57CE7-FAE2-490F-A8F8-402B5F3A7443}"/>
              </a:ext>
            </a:extLst>
          </p:cNvPr>
          <p:cNvSpPr>
            <a:spLocks noGrp="1"/>
          </p:cNvSpPr>
          <p:nvPr>
            <p:ph type="body" sz="quarter" idx="33"/>
          </p:nvPr>
        </p:nvSpPr>
        <p:spPr>
          <a:xfrm>
            <a:off x="9697900" y="5566524"/>
            <a:ext cx="2179637" cy="706438"/>
          </a:xfrm>
        </p:spPr>
        <p:txBody>
          <a:bodyPr>
            <a:noAutofit/>
          </a:bodyPr>
          <a:lstStyle>
            <a:lvl1pPr marL="0" indent="0">
              <a:lnSpc>
                <a:spcPct val="100000"/>
              </a:lnSpc>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 name="Title 1">
            <a:extLst>
              <a:ext uri="{FF2B5EF4-FFF2-40B4-BE49-F238E27FC236}">
                <a16:creationId xmlns:a16="http://schemas.microsoft.com/office/drawing/2014/main" id="{AA611859-7CC8-480B-BA0E-18BB16B304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4682194"/>
      </p:ext>
    </p:extLst>
  </p:cSld>
  <p:clrMapOvr>
    <a:masterClrMapping/>
  </p:clrMapOvr>
  <p:extLst>
    <p:ext uri="{DCECCB84-F9BA-43D5-87BE-67443E8EF086}">
      <p15:sldGuideLst xmlns:p15="http://schemas.microsoft.com/office/powerpoint/2012/main">
        <p15:guide id="1" pos="2544">
          <p15:clr>
            <a:srgbClr val="FBAE40"/>
          </p15:clr>
        </p15:guide>
        <p15:guide id="2" pos="5112">
          <p15:clr>
            <a:srgbClr val="FBAE40"/>
          </p15:clr>
        </p15:guide>
        <p15:guide id="4" pos="5256">
          <p15:clr>
            <a:srgbClr val="5ACBF0"/>
          </p15:clr>
        </p15:guide>
        <p15:guide id="5" pos="4968">
          <p15:clr>
            <a:srgbClr val="5ACBF0"/>
          </p15:clr>
        </p15:guide>
        <p15:guide id="6" pos="2688">
          <p15:clr>
            <a:srgbClr val="5ACBF0"/>
          </p15:clr>
        </p15:guide>
        <p15:guide id="7" pos="2400">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6/17/2022</a:t>
            </a:fld>
            <a:endParaRPr lang="en-US"/>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0991850" y="6428035"/>
            <a:ext cx="1077883"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698319336"/>
      </p:ext>
    </p:extLst>
  </p:cSld>
  <p:clrMapOvr>
    <a:masterClrMapping/>
  </p:clrMapOvr>
  <p:hf hd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a:prstGeom prst="rect">
            <a:avLst/>
          </a:prstGeo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a:prstGeom prst="rect">
            <a:avLst/>
          </a:prstGeo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6/17/2022</a:t>
            </a:fld>
            <a:endParaRPr lang="en-US"/>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10991850" y="6428035"/>
            <a:ext cx="1077883"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965668810"/>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6/17/2022</a:t>
            </a:fld>
            <a:endParaRPr lang="en-US"/>
          </a:p>
        </p:txBody>
      </p:sp>
      <p:sp>
        <p:nvSpPr>
          <p:cNvPr id="4" name="Footer Placeholder 3"/>
          <p:cNvSpPr>
            <a:spLocks noGrp="1"/>
          </p:cNvSpPr>
          <p:nvPr>
            <p:ph type="ftr" sz="quarter" idx="11"/>
          </p:nvPr>
        </p:nvSpPr>
        <p:spPr>
          <a:xfrm>
            <a:off x="3686185" y="6459785"/>
            <a:ext cx="4822804"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10991850" y="6428035"/>
            <a:ext cx="1077883" cy="365125"/>
          </a:xfrm>
          <a:prstGeom prst="rect">
            <a:avLst/>
          </a:prstGeom>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115012939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6/17/2022</a:t>
            </a:fld>
            <a:endParaRPr lang="en-US"/>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a:xfrm>
            <a:off x="10991850" y="6428035"/>
            <a:ext cx="1077883" cy="365125"/>
          </a:xfrm>
          <a:prstGeom prst="rect">
            <a:avLst/>
          </a:prstGeom>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0C784D1E-0855-4F46-A7F1-68C951727A12}"/>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571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a:prstGeom prst="rect">
            <a:avLst/>
          </a:prstGeo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a:prstGeom prst="rect">
            <a:avLst/>
          </a:prstGeo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fld id="{846D56A0-8B78-49B7-A038-B8F1B412CE95}" type="datetimeFigureOut">
              <a:rPr lang="en-US" smtClean="0"/>
              <a:t>6/17/2022</a:t>
            </a:fld>
            <a:endParaRPr lang="en-US"/>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10991850" y="6428035"/>
            <a:ext cx="1077883" cy="365125"/>
          </a:xfrm>
          <a:prstGeom prst="rect">
            <a:avLst/>
          </a:prstGeom>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945385164"/>
      </p:ext>
    </p:extLst>
  </p:cSld>
  <p:clrMapOvr>
    <a:masterClrMapping/>
  </p:clrMapOvr>
  <p:hf hdr="0" dt="0"/>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a:prstGeom prst="rect">
            <a:avLst/>
          </a:prstGeo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prstGeom prst="rect">
            <a:avLst/>
          </a:prstGeo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a:prstGeom prst="rect">
            <a:avLst/>
          </a:prstGeo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6/17/2022</a:t>
            </a:fld>
            <a:endParaRPr lang="en-US"/>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0991850" y="6428035"/>
            <a:ext cx="1077883"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925052982"/>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1097280" y="1845734"/>
            <a:ext cx="10058400" cy="4023360"/>
          </a:xfrm>
          <a:prstGeom prst="rect">
            <a:avLst/>
          </a:prstGeo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846D56A0-8B78-49B7-A038-B8F1B412CE95}" type="datetimeFigureOut">
              <a:rPr lang="en-US" smtClean="0"/>
              <a:t>6/17/2022</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0991850" y="6428035"/>
            <a:ext cx="1077883"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043181466"/>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3111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18395" cy="764155"/>
          </a:xfrm>
          <a:prstGeom prst="rect">
            <a:avLst/>
          </a:prstGeom>
        </p:spPr>
        <p:txBody>
          <a:bodyPr vert="horz" lIns="91440" tIns="45720" rIns="91440" bIns="45720" rtlCol="0" anchor="b">
            <a:normAutofit/>
          </a:bodyPr>
          <a:lstStyle/>
          <a:p>
            <a:r>
              <a:rPr lang="en-US"/>
              <a:t>Click to edit Master title style</a:t>
            </a:r>
          </a:p>
        </p:txBody>
      </p:sp>
      <p:sp>
        <p:nvSpPr>
          <p:cNvPr id="11" name="Rectangle 10">
            <a:extLst>
              <a:ext uri="{FF2B5EF4-FFF2-40B4-BE49-F238E27FC236}">
                <a16:creationId xmlns:a16="http://schemas.microsoft.com/office/drawing/2014/main" id="{106DD7C6-0707-4AF5-9DA0-5E547FE28E65}"/>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
        <p:nvSpPr>
          <p:cNvPr id="8" name="TextBox 7">
            <a:extLst>
              <a:ext uri="{FF2B5EF4-FFF2-40B4-BE49-F238E27FC236}">
                <a16:creationId xmlns:a16="http://schemas.microsoft.com/office/drawing/2014/main" id="{B18585C4-CD5B-4102-BE8E-4C68A9D4EA1B}"/>
              </a:ext>
            </a:extLst>
          </p:cNvPr>
          <p:cNvSpPr txBox="1"/>
          <p:nvPr userDrawn="1"/>
        </p:nvSpPr>
        <p:spPr>
          <a:xfrm>
            <a:off x="10972800" y="6457949"/>
            <a:ext cx="1219200" cy="55399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THICCCBOI Light" panose="00000400000000000000" pitchFamily="2" charset="0"/>
              </a:rPr>
              <a:t>CureDAO.org</a:t>
            </a:r>
          </a:p>
          <a:p>
            <a:endParaRPr lang="en-US">
              <a:latin typeface="THICCCBOI Light" panose="00000400000000000000" pitchFamily="2" charset="0"/>
            </a:endParaRPr>
          </a:p>
        </p:txBody>
      </p:sp>
    </p:spTree>
    <p:extLst>
      <p:ext uri="{BB962C8B-B14F-4D97-AF65-F5344CB8AC3E}">
        <p14:creationId xmlns:p14="http://schemas.microsoft.com/office/powerpoint/2010/main" val="4108772680"/>
      </p:ext>
    </p:extLst>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 id="2147484139" r:id="rId10"/>
    <p:sldLayoutId id="2147484112" r:id="rId11"/>
    <p:sldLayoutId id="2147483679" r:id="rId12"/>
    <p:sldLayoutId id="2147484113" r:id="rId13"/>
    <p:sldLayoutId id="2147483677" r:id="rId14"/>
    <p:sldLayoutId id="2147484151" r:id="rId15"/>
    <p:sldLayoutId id="2147484152" r:id="rId16"/>
    <p:sldLayoutId id="2147484153" r:id="rId17"/>
    <p:sldLayoutId id="2147484154" r:id="rId18"/>
    <p:sldLayoutId id="2147484156" r:id="rId19"/>
    <p:sldLayoutId id="2147484157" r:id="rId20"/>
    <p:sldLayoutId id="2147484155" r:id="rId21"/>
  </p:sldLayoutIdLst>
  <p:hf hdr="0" dt="0"/>
  <p:txStyles>
    <p:titleStyle>
      <a:lvl1pPr algn="l" defTabSz="914400" rtl="0" eaLnBrk="1" latinLnBrk="0" hangingPunct="1">
        <a:lnSpc>
          <a:spcPct val="85000"/>
        </a:lnSpc>
        <a:spcBef>
          <a:spcPct val="0"/>
        </a:spcBef>
        <a:buNone/>
        <a:defRPr sz="4800" kern="1200" spc="-50" baseline="0">
          <a:solidFill>
            <a:schemeClr val="bg1"/>
          </a:solidFill>
          <a:latin typeface="THICCCBOI" panose="00000800000000000000" pitchFamily="2" charset="0"/>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90B616-241D-4DFE-BC2F-C001ED77E825}"/>
              </a:ext>
            </a:extLst>
          </p:cNvPr>
          <p:cNvSpPr>
            <a:spLocks noGrp="1"/>
          </p:cNvSpPr>
          <p:nvPr>
            <p:ph type="title"/>
          </p:nvPr>
        </p:nvSpPr>
        <p:spPr>
          <a:xfrm>
            <a:off x="230124" y="457200"/>
            <a:ext cx="11731752" cy="630936"/>
          </a:xfrm>
          <a:prstGeom prst="rect">
            <a:avLst/>
          </a:prstGeom>
        </p:spPr>
        <p:txBody>
          <a:bodyPr vert="horz" lIns="91440" tIns="45720" rIns="91440" bIns="4572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A8AE909E-CC4A-4E51-BC02-B893225D2B31}"/>
              </a:ext>
            </a:extLst>
          </p:cNvPr>
          <p:cNvSpPr>
            <a:spLocks noGrp="1"/>
          </p:cNvSpPr>
          <p:nvPr>
            <p:ph type="body" idx="1"/>
          </p:nvPr>
        </p:nvSpPr>
        <p:spPr>
          <a:xfrm>
            <a:off x="230124" y="1825625"/>
            <a:ext cx="1173175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3B6EE4-1695-4DD6-9758-84FFE963D6AE}"/>
              </a:ext>
            </a:extLst>
          </p:cNvPr>
          <p:cNvSpPr>
            <a:spLocks noGrp="1"/>
          </p:cNvSpPr>
          <p:nvPr>
            <p:ph type="dt" sz="half" idx="2"/>
          </p:nvPr>
        </p:nvSpPr>
        <p:spPr>
          <a:xfrm>
            <a:off x="230124"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8FDAD0-21E9-42D0-8C63-C6563197FC13}" type="datetimeFigureOut">
              <a:rPr lang="en-US" smtClean="0"/>
              <a:t>6/17/2022</a:t>
            </a:fld>
            <a:endParaRPr lang="en-US"/>
          </a:p>
        </p:txBody>
      </p:sp>
      <p:sp>
        <p:nvSpPr>
          <p:cNvPr id="5" name="Footer Placeholder 4">
            <a:extLst>
              <a:ext uri="{FF2B5EF4-FFF2-40B4-BE49-F238E27FC236}">
                <a16:creationId xmlns:a16="http://schemas.microsoft.com/office/drawing/2014/main" id="{7B43250D-A8F9-4682-AD84-FD37BCAA6297}"/>
              </a:ext>
            </a:extLst>
          </p:cNvPr>
          <p:cNvSpPr>
            <a:spLocks noGrp="1"/>
          </p:cNvSpPr>
          <p:nvPr>
            <p:ph type="ftr" sz="quarter" idx="3"/>
          </p:nvPr>
        </p:nvSpPr>
        <p:spPr>
          <a:xfrm>
            <a:off x="3129280" y="6356350"/>
            <a:ext cx="593344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E1A788-841D-41AB-A983-152B6532F723}"/>
              </a:ext>
            </a:extLst>
          </p:cNvPr>
          <p:cNvSpPr>
            <a:spLocks noGrp="1"/>
          </p:cNvSpPr>
          <p:nvPr>
            <p:ph type="sldNum" sz="quarter" idx="4"/>
          </p:nvPr>
        </p:nvSpPr>
        <p:spPr>
          <a:xfrm>
            <a:off x="9218676"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DE3823-CC86-4AC6-95C0-DC3ECA80FD88}" type="slidenum">
              <a:rPr lang="en-US" smtClean="0"/>
              <a:t>‹#›</a:t>
            </a:fld>
            <a:endParaRPr lang="en-US"/>
          </a:p>
        </p:txBody>
      </p:sp>
    </p:spTree>
    <p:extLst>
      <p:ext uri="{BB962C8B-B14F-4D97-AF65-F5344CB8AC3E}">
        <p14:creationId xmlns:p14="http://schemas.microsoft.com/office/powerpoint/2010/main" val="3444896679"/>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Lst>
  <p:txStyles>
    <p:titleStyle>
      <a:lvl1pPr algn="ctr" defTabSz="914400" rtl="0" eaLnBrk="1" latinLnBrk="0" hangingPunct="1">
        <a:lnSpc>
          <a:spcPct val="90000"/>
        </a:lnSpc>
        <a:spcBef>
          <a:spcPts val="1000"/>
        </a:spcBef>
        <a:buNone/>
        <a:defRPr sz="36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11.xml"/><Relationship Id="rId6" Type="http://schemas.openxmlformats.org/officeDocument/2006/relationships/image" Target="../media/image32.png"/><Relationship Id="rId5" Type="http://schemas.openxmlformats.org/officeDocument/2006/relationships/image" Target="../media/image31.gif"/><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30.png"/><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6.xml"/><Relationship Id="rId1" Type="http://schemas.openxmlformats.org/officeDocument/2006/relationships/tags" Target="../tags/tag14.xml"/><Relationship Id="rId5" Type="http://schemas.openxmlformats.org/officeDocument/2006/relationships/image" Target="../media/image32.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6.xml"/><Relationship Id="rId1" Type="http://schemas.openxmlformats.org/officeDocument/2006/relationships/tags" Target="../tags/tag15.xml"/><Relationship Id="rId4" Type="http://schemas.openxmlformats.org/officeDocument/2006/relationships/image" Target="../media/image37.gi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16.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tags" Target="../tags/tag17.xml"/><Relationship Id="rId5" Type="http://schemas.openxmlformats.org/officeDocument/2006/relationships/image" Target="../media/image3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18.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6.xml"/><Relationship Id="rId1" Type="http://schemas.openxmlformats.org/officeDocument/2006/relationships/tags" Target="../tags/tag19.xml"/><Relationship Id="rId5" Type="http://schemas.openxmlformats.org/officeDocument/2006/relationships/image" Target="../media/image42.jpe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20.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tags" Target="../tags/tag21.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6.xml"/><Relationship Id="rId1" Type="http://schemas.openxmlformats.org/officeDocument/2006/relationships/tags" Target="../tags/tag22.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tags" Target="../tags/tag23.xml"/><Relationship Id="rId5" Type="http://schemas.openxmlformats.org/officeDocument/2006/relationships/image" Target="../media/image47.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6.xml"/><Relationship Id="rId1" Type="http://schemas.openxmlformats.org/officeDocument/2006/relationships/tags" Target="../tags/tag24.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6.xml"/><Relationship Id="rId1" Type="http://schemas.openxmlformats.org/officeDocument/2006/relationships/tags" Target="../tags/tag25.xml"/><Relationship Id="rId5" Type="http://schemas.openxmlformats.org/officeDocument/2006/relationships/image" Target="../media/image49.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25.xml"/><Relationship Id="rId7"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tags" Target="../tags/tag2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6.xml"/><Relationship Id="rId1" Type="http://schemas.openxmlformats.org/officeDocument/2006/relationships/tags" Target="../tags/tag27.xml"/><Relationship Id="rId6" Type="http://schemas.openxmlformats.org/officeDocument/2006/relationships/image" Target="../media/image57.png"/><Relationship Id="rId5" Type="http://schemas.openxmlformats.org/officeDocument/2006/relationships/hyperlink" Target="https://www.healthcapital.com/hcc/newsletter/02_21/HTML/2040/convert_healthcare_in_2040.php#_ednref4" TargetMode="Externa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27.xml"/><Relationship Id="rId7" Type="http://schemas.openxmlformats.org/officeDocument/2006/relationships/image" Target="../media/image61.svg"/><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 Id="rId9" Type="http://schemas.openxmlformats.org/officeDocument/2006/relationships/image" Target="../media/image63.sv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1.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notesSlide" Target="../notesSlides/notesSlide3.xml"/><Relationship Id="rId7" Type="http://schemas.openxmlformats.org/officeDocument/2006/relationships/image" Target="../media/image13.png"/><Relationship Id="rId2" Type="http://schemas.openxmlformats.org/officeDocument/2006/relationships/slideLayout" Target="../slideLayouts/slideLayout16.xml"/><Relationship Id="rId1" Type="http://schemas.openxmlformats.org/officeDocument/2006/relationships/tags" Target="../tags/tag4.xml"/><Relationship Id="rId6" Type="http://schemas.openxmlformats.org/officeDocument/2006/relationships/image" Target="../media/image11.svg"/><Relationship Id="rId5" Type="http://schemas.openxmlformats.org/officeDocument/2006/relationships/image" Target="../media/image10.png"/><Relationship Id="rId4" Type="http://schemas.microsoft.com/office/2018/10/relationships/comments" Target="../comments/modernComment_219_49097D3B.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hyperlink" Target="https://validic.com/" TargetMode="External"/><Relationship Id="rId4" Type="http://schemas.openxmlformats.org/officeDocument/2006/relationships/hyperlink" Target="https://www.humanapi.co/" TargetMode="Externa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31.xml"/><Relationship Id="rId7" Type="http://schemas.openxmlformats.org/officeDocument/2006/relationships/diagramQuickStyle" Target="../diagrams/quickStyle1.xml"/><Relationship Id="rId2" Type="http://schemas.openxmlformats.org/officeDocument/2006/relationships/slideLayout" Target="../slideLayouts/slideLayout1.xml"/><Relationship Id="rId1" Type="http://schemas.openxmlformats.org/officeDocument/2006/relationships/tags" Target="../tags/tag3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chart" Target="../charts/chart1.xml"/><Relationship Id="rId9" Type="http://schemas.microsoft.com/office/2007/relationships/diagramDrawing" Target="../diagrams/drawing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9.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9.xml"/><Relationship Id="rId1" Type="http://schemas.openxmlformats.org/officeDocument/2006/relationships/tags" Target="../tags/tag34.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notesSlide" Target="../notesSlides/notesSlide34.xml"/><Relationship Id="rId7" Type="http://schemas.openxmlformats.org/officeDocument/2006/relationships/image" Target="../media/image68.svg"/><Relationship Id="rId12" Type="http://schemas.openxmlformats.org/officeDocument/2006/relationships/image" Target="../media/image73.png"/><Relationship Id="rId2" Type="http://schemas.openxmlformats.org/officeDocument/2006/relationships/slideLayout" Target="../slideLayouts/slideLayout7.xml"/><Relationship Id="rId16" Type="http://schemas.openxmlformats.org/officeDocument/2006/relationships/image" Target="../media/image77.png"/><Relationship Id="rId1" Type="http://schemas.openxmlformats.org/officeDocument/2006/relationships/tags" Target="../tags/tag3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sv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36.xml"/><Relationship Id="rId5" Type="http://schemas.openxmlformats.org/officeDocument/2006/relationships/image" Target="../media/image71.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6.xml"/><Relationship Id="rId1" Type="http://schemas.openxmlformats.org/officeDocument/2006/relationships/tags" Target="../tags/tag37.xml"/><Relationship Id="rId4" Type="http://schemas.openxmlformats.org/officeDocument/2006/relationships/hyperlink" Target="https://www.lifespan.io/campaigns/pearl-participatory-evaluation-of-aging-with-rapamycin-for-longevity"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6.xml"/><Relationship Id="rId1" Type="http://schemas.openxmlformats.org/officeDocument/2006/relationships/tags" Target="../tags/tag38.xml"/><Relationship Id="rId4" Type="http://schemas.openxmlformats.org/officeDocument/2006/relationships/hyperlink" Target="https://gitcoin.co/grants/3853/stopping-alzheimers-with-light-and-sound"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6.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6.xml"/><Relationship Id="rId1" Type="http://schemas.openxmlformats.org/officeDocument/2006/relationships/tags" Target="../tags/tag40.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6.png"/><Relationship Id="rId2" Type="http://schemas.openxmlformats.org/officeDocument/2006/relationships/slideLayout" Target="../slideLayouts/slideLayout16.xml"/><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image" Target="../media/image11.sv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6.xml"/><Relationship Id="rId1" Type="http://schemas.openxmlformats.org/officeDocument/2006/relationships/tags" Target="../tags/tag41.xm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8" Type="http://schemas.openxmlformats.org/officeDocument/2006/relationships/image" Target="../media/image83.jpeg"/><Relationship Id="rId13" Type="http://schemas.openxmlformats.org/officeDocument/2006/relationships/image" Target="../media/image88.jpeg"/><Relationship Id="rId3" Type="http://schemas.openxmlformats.org/officeDocument/2006/relationships/notesSlide" Target="../notesSlides/notesSlide41.xml"/><Relationship Id="rId7" Type="http://schemas.openxmlformats.org/officeDocument/2006/relationships/image" Target="../media/image82.jpeg"/><Relationship Id="rId12" Type="http://schemas.openxmlformats.org/officeDocument/2006/relationships/image" Target="../media/image87.gif"/><Relationship Id="rId2" Type="http://schemas.openxmlformats.org/officeDocument/2006/relationships/slideLayout" Target="../slideLayouts/slideLayout20.xml"/><Relationship Id="rId1" Type="http://schemas.openxmlformats.org/officeDocument/2006/relationships/tags" Target="../tags/tag42.xml"/><Relationship Id="rId6" Type="http://schemas.microsoft.com/office/2007/relationships/hdphoto" Target="../media/hdphoto1.wdp"/><Relationship Id="rId11" Type="http://schemas.openxmlformats.org/officeDocument/2006/relationships/image" Target="../media/image86.jpeg"/><Relationship Id="rId5" Type="http://schemas.openxmlformats.org/officeDocument/2006/relationships/image" Target="../media/image81.png"/><Relationship Id="rId10" Type="http://schemas.openxmlformats.org/officeDocument/2006/relationships/image" Target="../media/image85.jpeg"/><Relationship Id="rId4" Type="http://schemas.openxmlformats.org/officeDocument/2006/relationships/image" Target="../media/image80.jpeg"/><Relationship Id="rId9" Type="http://schemas.openxmlformats.org/officeDocument/2006/relationships/image" Target="../media/image84.jpeg"/></Relationships>
</file>

<file path=ppt/slides/_rels/slide4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5.png"/><Relationship Id="rId3" Type="http://schemas.openxmlformats.org/officeDocument/2006/relationships/notesSlide" Target="../notesSlides/notesSlide42.xml"/><Relationship Id="rId7" Type="http://schemas.openxmlformats.org/officeDocument/2006/relationships/image" Target="../media/image92.png"/><Relationship Id="rId12" Type="http://schemas.microsoft.com/office/2007/relationships/hdphoto" Target="../media/hdphoto4.wdp"/><Relationship Id="rId2" Type="http://schemas.openxmlformats.org/officeDocument/2006/relationships/slideLayout" Target="../slideLayouts/slideLayout20.xml"/><Relationship Id="rId1" Type="http://schemas.openxmlformats.org/officeDocument/2006/relationships/tags" Target="../tags/tag43.xml"/><Relationship Id="rId6" Type="http://schemas.openxmlformats.org/officeDocument/2006/relationships/image" Target="../media/image91.jpeg"/><Relationship Id="rId11" Type="http://schemas.openxmlformats.org/officeDocument/2006/relationships/image" Target="../media/image94.png"/><Relationship Id="rId5" Type="http://schemas.openxmlformats.org/officeDocument/2006/relationships/image" Target="../media/image90.jpeg"/><Relationship Id="rId10" Type="http://schemas.microsoft.com/office/2007/relationships/hdphoto" Target="../media/hdphoto3.wdp"/><Relationship Id="rId4" Type="http://schemas.openxmlformats.org/officeDocument/2006/relationships/image" Target="../media/image89.jpeg"/><Relationship Id="rId9" Type="http://schemas.openxmlformats.org/officeDocument/2006/relationships/image" Target="../media/image93.png"/><Relationship Id="rId14" Type="http://schemas.microsoft.com/office/2007/relationships/hdphoto" Target="../media/hdphoto5.wdp"/></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6.xml"/><Relationship Id="rId1" Type="http://schemas.openxmlformats.org/officeDocument/2006/relationships/tags" Target="../tags/tag4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6.xml"/><Relationship Id="rId1" Type="http://schemas.openxmlformats.org/officeDocument/2006/relationships/tags" Target="../tags/tag4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46.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47.xml"/><Relationship Id="rId6" Type="http://schemas.openxmlformats.org/officeDocument/2006/relationships/image" Target="../media/image96.png"/><Relationship Id="rId5" Type="http://schemas.openxmlformats.org/officeDocument/2006/relationships/notesSlide" Target="../notesSlides/notesSlide46.xml"/><Relationship Id="rId4"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6.xml"/><Relationship Id="rId1" Type="http://schemas.openxmlformats.org/officeDocument/2006/relationships/tags" Target="../tags/tag48.xml"/><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6.xml"/><Relationship Id="rId1" Type="http://schemas.openxmlformats.org/officeDocument/2006/relationships/tags" Target="../tags/tag49.xml"/><Relationship Id="rId6" Type="http://schemas.openxmlformats.org/officeDocument/2006/relationships/hyperlink" Target="https://www.figma.com/file/qvlQsfIxJlWZW4nxupXgwk/organizational-structure-and-cash-flow?node-id=31%3A683" TargetMode="External"/><Relationship Id="rId5" Type="http://schemas.openxmlformats.org/officeDocument/2006/relationships/image" Target="../media/image99.svg"/><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tags" Target="../tags/tag50.xml"/><Relationship Id="rId5" Type="http://schemas.openxmlformats.org/officeDocument/2006/relationships/hyperlink" Target="https://www.figma.com/file/pS3zfchd1JmV10GgFDsmck/curadao-platform-diagrams?node-id=348%3A3460" TargetMode="External"/><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0.png"/><Relationship Id="rId2" Type="http://schemas.openxmlformats.org/officeDocument/2006/relationships/slideLayout" Target="../slideLayouts/slideLayout16.xml"/><Relationship Id="rId1" Type="http://schemas.openxmlformats.org/officeDocument/2006/relationships/tags" Target="../tags/tag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6.xml"/><Relationship Id="rId1" Type="http://schemas.openxmlformats.org/officeDocument/2006/relationships/tags" Target="../tags/tag51.xml"/><Relationship Id="rId5" Type="http://schemas.openxmlformats.org/officeDocument/2006/relationships/image" Target="../media/image101.png"/><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6.xml"/><Relationship Id="rId1" Type="http://schemas.openxmlformats.org/officeDocument/2006/relationships/tags" Target="../tags/tag52.xml"/><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hyperlink" Target="https://www.businesswire.com/news/home/20220113005740/en/New-Study-Decentralized-Clinical-Trials-Can-Achieve-Net-Financial-Benefits-of-5X-to-14X-Due-to-Reduced-Trial-Timelines-and-Other-Factors" TargetMode="External"/><Relationship Id="rId2" Type="http://schemas.openxmlformats.org/officeDocument/2006/relationships/slideLayout" Target="../slideLayouts/slideLayout16.xml"/><Relationship Id="rId1" Type="http://schemas.openxmlformats.org/officeDocument/2006/relationships/tags" Target="../tags/tag53.xml"/><Relationship Id="rId6" Type="http://schemas.openxmlformats.org/officeDocument/2006/relationships/hyperlink" Target="https://app.quantimo.do/studies/cause-1463011-effect-5795361-population-study" TargetMode="External"/><Relationship Id="rId5" Type="http://schemas.openxmlformats.org/officeDocument/2006/relationships/hyperlink" Target="https://docs.curedao.org/" TargetMode="External"/><Relationship Id="rId4" Type="http://schemas.openxmlformats.org/officeDocument/2006/relationships/hyperlink" Target="https://docs.google.com/document/d/13XweEmaqZqfYqKgceWCOmiwF2xs9S7M2_xxrkgK9QQo/edi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6.xml"/><Relationship Id="rId1" Type="http://schemas.openxmlformats.org/officeDocument/2006/relationships/tags" Target="../tags/tag54.xml"/><Relationship Id="rId5" Type="http://schemas.openxmlformats.org/officeDocument/2006/relationships/image" Target="../media/image12.png"/><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7.xml"/><Relationship Id="rId1" Type="http://schemas.openxmlformats.org/officeDocument/2006/relationships/tags" Target="../tags/tag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6.xml"/><Relationship Id="rId1" Type="http://schemas.openxmlformats.org/officeDocument/2006/relationships/tags" Target="../tags/tag10.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BAC480-DA57-4370-9583-97160527C07F}"/>
              </a:ext>
            </a:extLst>
          </p:cNvPr>
          <p:cNvSpPr txBox="1"/>
          <p:nvPr/>
        </p:nvSpPr>
        <p:spPr>
          <a:xfrm>
            <a:off x="1332854" y="597134"/>
            <a:ext cx="9236990" cy="4247317"/>
          </a:xfrm>
          <a:prstGeom prst="rect">
            <a:avLst/>
          </a:prstGeom>
          <a:noFill/>
        </p:spPr>
        <p:txBody>
          <a:bodyPr wrap="square" lIns="91440" tIns="45720" rIns="91440" bIns="45720" rtlCol="0" anchor="t">
            <a:spAutoFit/>
          </a:bodyPr>
          <a:lstStyle/>
          <a:p>
            <a:pPr algn="ctr"/>
            <a:r>
              <a:rPr lang="en-US" sz="5400" dirty="0">
                <a:solidFill>
                  <a:schemeClr val="bg1"/>
                </a:solidFill>
                <a:effectLst/>
                <a:latin typeface="THICCCBOI Bold" panose="00000800000000000000" pitchFamily="2" charset="0"/>
              </a:rPr>
              <a:t>Question: </a:t>
            </a:r>
          </a:p>
          <a:p>
            <a:pPr algn="ctr"/>
            <a:r>
              <a:rPr lang="en-US" sz="5400" dirty="0">
                <a:solidFill>
                  <a:schemeClr val="bg1"/>
                </a:solidFill>
                <a:effectLst/>
                <a:latin typeface="THICCCBOI Bold" panose="00000800000000000000" pitchFamily="2" charset="0"/>
              </a:rPr>
              <a:t>What is the most cost-effective way to make </a:t>
            </a:r>
            <a:r>
              <a:rPr lang="en-US" sz="5400">
                <a:solidFill>
                  <a:schemeClr val="bg1"/>
                </a:solidFill>
                <a:latin typeface="THICCCBOI Bold" panose="00000800000000000000" pitchFamily="2" charset="0"/>
              </a:rPr>
              <a:t>clinical discovery </a:t>
            </a:r>
            <a:r>
              <a:rPr lang="en-US" sz="5400" dirty="0">
                <a:solidFill>
                  <a:schemeClr val="bg1"/>
                </a:solidFill>
                <a:latin typeface="THICCCBOI Bold" panose="00000800000000000000" pitchFamily="2" charset="0"/>
              </a:rPr>
              <a:t>faster, cheaper, and more precise?</a:t>
            </a:r>
            <a:endParaRPr lang="en-US" sz="5400" dirty="0">
              <a:gradFill flip="none" rotWithShape="1">
                <a:gsLst>
                  <a:gs pos="0">
                    <a:srgbClr val="8729CD"/>
                  </a:gs>
                  <a:gs pos="100000">
                    <a:srgbClr val="333399"/>
                  </a:gs>
                </a:gsLst>
                <a:lin ang="0" scaled="0"/>
                <a:tileRect/>
              </a:gradFill>
              <a:effectLst/>
              <a:latin typeface="THICCCBOI Bold" panose="00000800000000000000" pitchFamily="2" charset="0"/>
            </a:endParaRPr>
          </a:p>
        </p:txBody>
      </p:sp>
    </p:spTree>
    <p:custDataLst>
      <p:tags r:id="rId1"/>
    </p:custDataLst>
    <p:extLst>
      <p:ext uri="{BB962C8B-B14F-4D97-AF65-F5344CB8AC3E}">
        <p14:creationId xmlns:p14="http://schemas.microsoft.com/office/powerpoint/2010/main" val="94928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22B91AEB-29B0-7202-C6D5-F8DA1236F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5173" y="8226"/>
            <a:ext cx="2993309" cy="6859668"/>
          </a:xfrm>
          <a:prstGeom prst="rect">
            <a:avLst/>
          </a:prstGeom>
        </p:spPr>
      </p:pic>
      <p:sp>
        <p:nvSpPr>
          <p:cNvPr id="5" name="TextBox 4">
            <a:extLst>
              <a:ext uri="{FF2B5EF4-FFF2-40B4-BE49-F238E27FC236}">
                <a16:creationId xmlns:a16="http://schemas.microsoft.com/office/drawing/2014/main" id="{0918E7A1-B49A-4C4A-8FBF-B5C5D58BBBA1}"/>
              </a:ext>
            </a:extLst>
          </p:cNvPr>
          <p:cNvSpPr txBox="1"/>
          <p:nvPr/>
        </p:nvSpPr>
        <p:spPr>
          <a:xfrm>
            <a:off x="611106" y="501370"/>
            <a:ext cx="8808405" cy="1754326"/>
          </a:xfrm>
          <a:prstGeom prst="rect">
            <a:avLst/>
          </a:prstGeom>
          <a:noFill/>
        </p:spPr>
        <p:txBody>
          <a:bodyPr wrap="square" lIns="91440" tIns="45720" rIns="91440" bIns="45720" rtlCol="0" anchor="t">
            <a:spAutoFit/>
          </a:bodyPr>
          <a:lstStyle/>
          <a:p>
            <a:r>
              <a:rPr lang="en-US" sz="5400">
                <a:solidFill>
                  <a:schemeClr val="bg1"/>
                </a:solidFill>
                <a:latin typeface="THICCCBOI"/>
              </a:rPr>
              <a:t>Turning Oceans of Data into</a:t>
            </a:r>
            <a:r>
              <a:rPr lang="en-US" sz="5400">
                <a:solidFill>
                  <a:schemeClr val="bg1"/>
                </a:solidFill>
                <a:latin typeface="+mj-lt"/>
              </a:rPr>
              <a:t> Precision Health</a:t>
            </a:r>
            <a:endParaRPr lang="en-US" sz="5400"/>
          </a:p>
        </p:txBody>
      </p:sp>
      <p:pic>
        <p:nvPicPr>
          <p:cNvPr id="9" name="Picture 8" descr="Graphical user interface&#10;&#10;Description automatically generated with medium confidence">
            <a:extLst>
              <a:ext uri="{FF2B5EF4-FFF2-40B4-BE49-F238E27FC236}">
                <a16:creationId xmlns:a16="http://schemas.microsoft.com/office/drawing/2014/main" id="{BD827A67-A222-459F-A308-37C9EEE4BB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19" y="2961409"/>
            <a:ext cx="6395135" cy="3617017"/>
          </a:xfrm>
          <a:prstGeom prst="rect">
            <a:avLst/>
          </a:prstGeom>
        </p:spPr>
      </p:pic>
      <p:pic>
        <p:nvPicPr>
          <p:cNvPr id="4" name="Picture 3" descr="A picture containing text, electronics, screenshot&#10;&#10;Description automatically generated">
            <a:extLst>
              <a:ext uri="{FF2B5EF4-FFF2-40B4-BE49-F238E27FC236}">
                <a16:creationId xmlns:a16="http://schemas.microsoft.com/office/drawing/2014/main" id="{23BD398C-8467-8B1E-09AB-E2F47C9870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3554" y="3272640"/>
            <a:ext cx="3486505" cy="3595254"/>
          </a:xfrm>
          <a:prstGeom prst="rect">
            <a:avLst/>
          </a:prstGeom>
        </p:spPr>
      </p:pic>
    </p:spTree>
    <p:custDataLst>
      <p:tags r:id="rId1"/>
    </p:custDataLst>
    <p:extLst>
      <p:ext uri="{BB962C8B-B14F-4D97-AF65-F5344CB8AC3E}">
        <p14:creationId xmlns:p14="http://schemas.microsoft.com/office/powerpoint/2010/main" val="1238490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Background pattern&#10;&#10;Description automatically generated with medium confidence">
            <a:extLst>
              <a:ext uri="{FF2B5EF4-FFF2-40B4-BE49-F238E27FC236}">
                <a16:creationId xmlns:a16="http://schemas.microsoft.com/office/drawing/2014/main" id="{5F009EDE-0235-4AFD-821B-54512726E3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000" y="2400300"/>
            <a:ext cx="7646701" cy="6858000"/>
          </a:xfrm>
          <a:prstGeom prst="rect">
            <a:avLst/>
          </a:prstGeom>
        </p:spPr>
      </p:pic>
      <p:pic>
        <p:nvPicPr>
          <p:cNvPr id="11" name="Content Placeholder 10" descr="Text&#10;&#10;Description automatically generated">
            <a:extLst>
              <a:ext uri="{FF2B5EF4-FFF2-40B4-BE49-F238E27FC236}">
                <a16:creationId xmlns:a16="http://schemas.microsoft.com/office/drawing/2014/main" id="{C385CC18-E8F7-49AE-88C9-1603747E44B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213464" y="853937"/>
            <a:ext cx="9887790" cy="2015801"/>
          </a:xfrm>
        </p:spPr>
      </p:pic>
      <p:pic>
        <p:nvPicPr>
          <p:cNvPr id="13" name="Picture 12" descr="Graphical user interface, application&#10;&#10;Description automatically generated">
            <a:extLst>
              <a:ext uri="{FF2B5EF4-FFF2-40B4-BE49-F238E27FC236}">
                <a16:creationId xmlns:a16="http://schemas.microsoft.com/office/drawing/2014/main" id="{5FFE0151-CF80-491B-AE71-0540842A78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390" y="3714889"/>
            <a:ext cx="11597220" cy="2289174"/>
          </a:xfrm>
          <a:prstGeom prst="rect">
            <a:avLst/>
          </a:prstGeom>
        </p:spPr>
      </p:pic>
    </p:spTree>
    <p:custDataLst>
      <p:tags r:id="rId1"/>
    </p:custDataLst>
    <p:extLst>
      <p:ext uri="{BB962C8B-B14F-4D97-AF65-F5344CB8AC3E}">
        <p14:creationId xmlns:p14="http://schemas.microsoft.com/office/powerpoint/2010/main" val="1793277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01872" y="1864583"/>
            <a:ext cx="3956299" cy="1733660"/>
          </a:xfrm>
        </p:spPr>
        <p:txBody>
          <a:bodyPr vert="horz" lIns="91440" tIns="45720" rIns="91440" bIns="45720" rtlCol="0" anchor="b">
            <a:noAutofit/>
          </a:bodyPr>
          <a:lstStyle/>
          <a:p>
            <a:r>
              <a:rPr lang="en-US" sz="6600" b="1">
                <a:latin typeface="THICCCBOI"/>
              </a:rPr>
              <a:t>Outcome Labels</a:t>
            </a:r>
          </a:p>
        </p:txBody>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a:extLst>
              <a:ext uri="{FF2B5EF4-FFF2-40B4-BE49-F238E27FC236}">
                <a16:creationId xmlns:a16="http://schemas.microsoft.com/office/drawing/2014/main" id="{2E0F35A8-D976-4110-8047-A86254662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4329" y="230908"/>
            <a:ext cx="2747522" cy="645420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3A832C-DFC7-41C6-AC34-B0EB7E5BA25D}"/>
              </a:ext>
            </a:extLst>
          </p:cNvPr>
          <p:cNvSpPr txBox="1"/>
          <p:nvPr/>
        </p:nvSpPr>
        <p:spPr>
          <a:xfrm>
            <a:off x="301873" y="3681456"/>
            <a:ext cx="3771571" cy="2554545"/>
          </a:xfrm>
          <a:prstGeom prst="rect">
            <a:avLst/>
          </a:prstGeom>
          <a:noFill/>
        </p:spPr>
        <p:txBody>
          <a:bodyPr wrap="square" lIns="91440" tIns="45720" rIns="91440" bIns="45720" rtlCol="0" anchor="t">
            <a:spAutoFit/>
          </a:bodyPr>
          <a:lstStyle/>
          <a:p>
            <a:r>
              <a:rPr lang="en-US" sz="3200">
                <a:solidFill>
                  <a:schemeClr val="bg1"/>
                </a:solidFill>
              </a:rPr>
              <a:t>to better understand the health effects of various foods and treatments.</a:t>
            </a:r>
          </a:p>
        </p:txBody>
      </p:sp>
      <p:pic>
        <p:nvPicPr>
          <p:cNvPr id="21" name="Picture 20" descr="Table&#10;&#10;Description automatically generated">
            <a:extLst>
              <a:ext uri="{FF2B5EF4-FFF2-40B4-BE49-F238E27FC236}">
                <a16:creationId xmlns:a16="http://schemas.microsoft.com/office/drawing/2014/main" id="{15180A31-7978-48B5-A7E0-FA5F22A734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5297" y="230908"/>
            <a:ext cx="2778119" cy="6366524"/>
          </a:xfrm>
          <a:prstGeom prst="rect">
            <a:avLst/>
          </a:prstGeom>
        </p:spPr>
      </p:pic>
      <p:sp>
        <p:nvSpPr>
          <p:cNvPr id="17" name="Arrow: Right 16">
            <a:extLst>
              <a:ext uri="{FF2B5EF4-FFF2-40B4-BE49-F238E27FC236}">
                <a16:creationId xmlns:a16="http://schemas.microsoft.com/office/drawing/2014/main" id="{056516EE-12F6-432D-B1B3-38F87CCD611B}"/>
              </a:ext>
            </a:extLst>
          </p:cNvPr>
          <p:cNvSpPr/>
          <p:nvPr/>
        </p:nvSpPr>
        <p:spPr>
          <a:xfrm>
            <a:off x="7502219" y="2686830"/>
            <a:ext cx="1594256" cy="164964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EA017B-948B-4B52-B633-484A8878855F}"/>
              </a:ext>
            </a:extLst>
          </p:cNvPr>
          <p:cNvSpPr txBox="1"/>
          <p:nvPr/>
        </p:nvSpPr>
        <p:spPr>
          <a:xfrm>
            <a:off x="307253" y="641568"/>
            <a:ext cx="3956299" cy="1077218"/>
          </a:xfrm>
          <a:prstGeom prst="rect">
            <a:avLst/>
          </a:prstGeom>
          <a:noFill/>
        </p:spPr>
        <p:txBody>
          <a:bodyPr wrap="square" lIns="91440" tIns="45720" rIns="91440" bIns="45720" rtlCol="0" anchor="t">
            <a:spAutoFit/>
          </a:bodyPr>
          <a:lstStyle/>
          <a:p>
            <a:r>
              <a:rPr lang="en-US" sz="3200">
                <a:solidFill>
                  <a:schemeClr val="bg1"/>
                </a:solidFill>
              </a:rPr>
              <a:t>We’ve generated </a:t>
            </a:r>
            <a:r>
              <a:rPr lang="en-US" sz="3200" b="1">
                <a:solidFill>
                  <a:schemeClr val="bg1"/>
                </a:solidFill>
              </a:rPr>
              <a:t>thousands</a:t>
            </a:r>
            <a:r>
              <a:rPr lang="en-US" sz="3200">
                <a:solidFill>
                  <a:schemeClr val="bg1"/>
                </a:solidFill>
              </a:rPr>
              <a:t> of</a:t>
            </a:r>
          </a:p>
        </p:txBody>
      </p:sp>
    </p:spTree>
    <p:custDataLst>
      <p:tags r:id="rId1"/>
    </p:custDataLst>
    <p:extLst>
      <p:ext uri="{BB962C8B-B14F-4D97-AF65-F5344CB8AC3E}">
        <p14:creationId xmlns:p14="http://schemas.microsoft.com/office/powerpoint/2010/main" val="24942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with medium confidence">
            <a:extLst>
              <a:ext uri="{FF2B5EF4-FFF2-40B4-BE49-F238E27FC236}">
                <a16:creationId xmlns:a16="http://schemas.microsoft.com/office/drawing/2014/main" id="{8448D9D8-6055-4BF5-B8E1-029A342241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9216" y="-1600200"/>
            <a:ext cx="7646701" cy="6858000"/>
          </a:xfrm>
          <a:prstGeom prst="rect">
            <a:avLst/>
          </a:prstGeom>
        </p:spPr>
      </p:pic>
      <p:sp>
        <p:nvSpPr>
          <p:cNvPr id="7" name="Title 6">
            <a:extLst>
              <a:ext uri="{FF2B5EF4-FFF2-40B4-BE49-F238E27FC236}">
                <a16:creationId xmlns:a16="http://schemas.microsoft.com/office/drawing/2014/main" id="{B7EE7E73-5BF7-4967-AEA0-7DB89563D7CC}"/>
              </a:ext>
            </a:extLst>
          </p:cNvPr>
          <p:cNvSpPr>
            <a:spLocks noGrp="1"/>
          </p:cNvSpPr>
          <p:nvPr>
            <p:ph type="title" idx="4294967295"/>
          </p:nvPr>
        </p:nvSpPr>
        <p:spPr>
          <a:xfrm>
            <a:off x="439910" y="1719943"/>
            <a:ext cx="5525461" cy="5376378"/>
          </a:xfrm>
        </p:spPr>
        <p:txBody>
          <a:bodyPr vert="horz" lIns="91440" tIns="45720" rIns="91440" bIns="45720" rtlCol="0" anchor="b">
            <a:noAutofit/>
          </a:bodyPr>
          <a:lstStyle/>
          <a:p>
            <a:pPr>
              <a:lnSpc>
                <a:spcPct val="100000"/>
              </a:lnSpc>
            </a:pPr>
            <a:r>
              <a:rPr lang="en-US" sz="3600">
                <a:latin typeface="+mn-lt"/>
              </a:rPr>
              <a:t>This lets</a:t>
            </a:r>
            <a:br>
              <a:rPr lang="en-US" sz="3200"/>
            </a:br>
            <a:r>
              <a:rPr lang="en-US" sz="6600" b="1">
                <a:latin typeface="THICCCBOI"/>
              </a:rPr>
              <a:t>Decision-Support Notifications</a:t>
            </a:r>
            <a:br>
              <a:rPr lang="en-US" sz="5400"/>
            </a:br>
            <a:r>
              <a:rPr lang="en-US" sz="4000">
                <a:latin typeface="+mn-lt"/>
              </a:rPr>
              <a:t>provide you with the most effective initiatives to </a:t>
            </a:r>
            <a:r>
              <a:rPr lang="en-US" sz="4000" b="1">
                <a:latin typeface="+mn-lt"/>
              </a:rPr>
              <a:t>minimize your symptoms</a:t>
            </a:r>
            <a:r>
              <a:rPr lang="en-US" sz="4000">
                <a:latin typeface="+mn-lt"/>
              </a:rPr>
              <a:t>.</a:t>
            </a:r>
            <a:br>
              <a:rPr lang="en-US" sz="4000">
                <a:latin typeface="+mn-lt"/>
              </a:rPr>
            </a:br>
            <a:endParaRPr lang="en-US" sz="4000">
              <a:latin typeface="+mn-lt"/>
            </a:endParaRPr>
          </a:p>
        </p:txBody>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539614"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picture containing text, electronics, screenshot&#10;&#10;Description automatically generated">
            <a:extLst>
              <a:ext uri="{FF2B5EF4-FFF2-40B4-BE49-F238E27FC236}">
                <a16:creationId xmlns:a16="http://schemas.microsoft.com/office/drawing/2014/main" id="{470CFCD7-AE9E-4C2F-BC70-CC0B1DB1BB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7295" y="435118"/>
            <a:ext cx="6228603" cy="6422882"/>
          </a:xfrm>
          <a:prstGeom prst="rect">
            <a:avLst/>
          </a:prstGeom>
        </p:spPr>
      </p:pic>
    </p:spTree>
    <p:custDataLst>
      <p:tags r:id="rId1"/>
    </p:custDataLst>
    <p:extLst>
      <p:ext uri="{BB962C8B-B14F-4D97-AF65-F5344CB8AC3E}">
        <p14:creationId xmlns:p14="http://schemas.microsoft.com/office/powerpoint/2010/main" val="243394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B79CC43-6716-46D6-9D28-CC4B89317910}"/>
              </a:ext>
            </a:extLst>
          </p:cNvPr>
          <p:cNvSpPr txBox="1"/>
          <p:nvPr/>
        </p:nvSpPr>
        <p:spPr>
          <a:xfrm>
            <a:off x="2000249" y="2174090"/>
            <a:ext cx="8454550" cy="1015663"/>
          </a:xfrm>
          <a:prstGeom prst="rect">
            <a:avLst/>
          </a:prstGeom>
          <a:noFill/>
        </p:spPr>
        <p:txBody>
          <a:bodyPr wrap="square" rtlCol="0">
            <a:spAutoFit/>
          </a:bodyPr>
          <a:lstStyle/>
          <a:p>
            <a:r>
              <a:rPr lang="en-US" sz="6000">
                <a:solidFill>
                  <a:schemeClr val="bg1"/>
                </a:solidFill>
                <a:latin typeface="THICCCBOI" panose="00000800000000000000" pitchFamily="2" charset="0"/>
              </a:rPr>
              <a:t>We need more input.</a:t>
            </a:r>
          </a:p>
        </p:txBody>
      </p:sp>
      <p:sp>
        <p:nvSpPr>
          <p:cNvPr id="10" name="TextBox 9">
            <a:extLst>
              <a:ext uri="{FF2B5EF4-FFF2-40B4-BE49-F238E27FC236}">
                <a16:creationId xmlns:a16="http://schemas.microsoft.com/office/drawing/2014/main" id="{B8A06489-8B78-4B16-B418-BF029FFB53AC}"/>
              </a:ext>
            </a:extLst>
          </p:cNvPr>
          <p:cNvSpPr txBox="1"/>
          <p:nvPr/>
        </p:nvSpPr>
        <p:spPr>
          <a:xfrm>
            <a:off x="607945" y="258762"/>
            <a:ext cx="10520029" cy="1938992"/>
          </a:xfrm>
          <a:prstGeom prst="rect">
            <a:avLst/>
          </a:prstGeom>
          <a:noFill/>
        </p:spPr>
        <p:txBody>
          <a:bodyPr wrap="square" rtlCol="0">
            <a:spAutoFit/>
          </a:bodyPr>
          <a:lstStyle/>
          <a:p>
            <a:pPr algn="ctr"/>
            <a:r>
              <a:rPr lang="en-US" sz="4000">
                <a:solidFill>
                  <a:schemeClr val="bg1"/>
                </a:solidFill>
              </a:rPr>
              <a:t>Unfortunately, most individual studies on a particular treatment and outcome only have a </a:t>
            </a:r>
            <a:r>
              <a:rPr lang="en-US" sz="4000" b="1">
                <a:solidFill>
                  <a:schemeClr val="bg1"/>
                </a:solidFill>
              </a:rPr>
              <a:t>few participants</a:t>
            </a:r>
            <a:r>
              <a:rPr lang="en-US" sz="4000">
                <a:solidFill>
                  <a:schemeClr val="bg1"/>
                </a:solidFill>
              </a:rPr>
              <a:t>. </a:t>
            </a:r>
          </a:p>
        </p:txBody>
      </p:sp>
      <p:pic>
        <p:nvPicPr>
          <p:cNvPr id="1030" name="Picture 6" descr="Diablo II: Resurrected Patch 2.4 Balance PTR - General Discussion - Diablo  2 Resurrected Forums">
            <a:extLst>
              <a:ext uri="{FF2B5EF4-FFF2-40B4-BE49-F238E27FC236}">
                <a16:creationId xmlns:a16="http://schemas.microsoft.com/office/drawing/2014/main" id="{A1D26185-675E-4B5B-872E-A0171AF497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724" y="3339867"/>
            <a:ext cx="7439025" cy="30388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34340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FFC7B83A-6DD3-49EA-83FF-97547EB20B9F}"/>
              </a:ext>
            </a:extLst>
          </p:cNvPr>
          <p:cNvSpPr txBox="1"/>
          <p:nvPr/>
        </p:nvSpPr>
        <p:spPr>
          <a:xfrm>
            <a:off x="546100" y="165100"/>
            <a:ext cx="11518900" cy="707886"/>
          </a:xfrm>
          <a:prstGeom prst="rect">
            <a:avLst/>
          </a:prstGeom>
          <a:noFill/>
        </p:spPr>
        <p:txBody>
          <a:bodyPr wrap="square" rtlCol="0">
            <a:spAutoFit/>
          </a:bodyPr>
          <a:lstStyle/>
          <a:p>
            <a:r>
              <a:rPr lang="en-US" sz="4000" b="0" cap="none" spc="0">
                <a:ln w="0"/>
                <a:solidFill>
                  <a:schemeClr val="bg1"/>
                </a:solidFill>
                <a:latin typeface="+mj-lt"/>
              </a:rPr>
              <a:t>WordPress: A Model for Open-Source Success</a:t>
            </a:r>
            <a:endParaRPr lang="en-US" sz="3600" b="0" cap="none" spc="0">
              <a:ln w="0"/>
              <a:solidFill>
                <a:schemeClr val="bg1"/>
              </a:solidFill>
              <a:latin typeface="+mj-lt"/>
            </a:endParaRPr>
          </a:p>
        </p:txBody>
      </p:sp>
      <p:pic>
        <p:nvPicPr>
          <p:cNvPr id="19" name="Picture 18" descr="Graphical user interface, text, application, chat or text message&#10;&#10;Description automatically generated">
            <a:extLst>
              <a:ext uri="{FF2B5EF4-FFF2-40B4-BE49-F238E27FC236}">
                <a16:creationId xmlns:a16="http://schemas.microsoft.com/office/drawing/2014/main" id="{5FCF14B2-D9A4-4024-9B62-0F30C8D0B1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31" y="1185237"/>
            <a:ext cx="10581938" cy="5862046"/>
          </a:xfrm>
          <a:prstGeom prst="rect">
            <a:avLst/>
          </a:prstGeom>
        </p:spPr>
      </p:pic>
    </p:spTree>
    <p:custDataLst>
      <p:tags r:id="rId1"/>
    </p:custDataLst>
    <p:extLst>
      <p:ext uri="{BB962C8B-B14F-4D97-AF65-F5344CB8AC3E}">
        <p14:creationId xmlns:p14="http://schemas.microsoft.com/office/powerpoint/2010/main" val="4156816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659A9015-2F1E-4669-AA83-D06AD6B42E0C}"/>
              </a:ext>
            </a:extLst>
          </p:cNvPr>
          <p:cNvPicPr>
            <a:picLocks noChangeAspect="1"/>
          </p:cNvPicPr>
          <p:nvPr/>
        </p:nvPicPr>
        <p:blipFill rotWithShape="1">
          <a:blip r:embed="rId4">
            <a:extLst>
              <a:ext uri="{28A0092B-C50C-407E-A947-70E740481C1C}">
                <a14:useLocalDpi xmlns:a14="http://schemas.microsoft.com/office/drawing/2010/main" val="0"/>
              </a:ext>
            </a:extLst>
          </a:blip>
          <a:srcRect t="23729"/>
          <a:stretch/>
        </p:blipFill>
        <p:spPr>
          <a:xfrm>
            <a:off x="0" y="0"/>
            <a:ext cx="12191980" cy="6857990"/>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77CA9A1A-E89D-4978-8E62-1998105D7E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4226" y="117826"/>
            <a:ext cx="6184880" cy="6622347"/>
          </a:xfrm>
          <a:prstGeom prst="rect">
            <a:avLst/>
          </a:prstGeom>
        </p:spPr>
      </p:pic>
      <p:sp>
        <p:nvSpPr>
          <p:cNvPr id="7" name="TextBox 6">
            <a:extLst>
              <a:ext uri="{FF2B5EF4-FFF2-40B4-BE49-F238E27FC236}">
                <a16:creationId xmlns:a16="http://schemas.microsoft.com/office/drawing/2014/main" id="{C3568551-1437-4CB9-9A44-494B82B7FCE0}"/>
              </a:ext>
            </a:extLst>
          </p:cNvPr>
          <p:cNvSpPr txBox="1"/>
          <p:nvPr/>
        </p:nvSpPr>
        <p:spPr>
          <a:xfrm>
            <a:off x="336560" y="562987"/>
            <a:ext cx="5234483" cy="1015663"/>
          </a:xfrm>
          <a:prstGeom prst="rect">
            <a:avLst/>
          </a:prstGeom>
          <a:noFill/>
        </p:spPr>
        <p:txBody>
          <a:bodyPr wrap="square" rtlCol="0">
            <a:spAutoFit/>
          </a:bodyPr>
          <a:lstStyle/>
          <a:p>
            <a:r>
              <a:rPr lang="en-US" sz="6000">
                <a:solidFill>
                  <a:schemeClr val="bg1"/>
                </a:solidFill>
                <a:latin typeface="+mj-lt"/>
              </a:rPr>
              <a:t>How it Works</a:t>
            </a:r>
          </a:p>
        </p:txBody>
      </p:sp>
      <p:sp>
        <p:nvSpPr>
          <p:cNvPr id="10" name="TextBox 9">
            <a:extLst>
              <a:ext uri="{FF2B5EF4-FFF2-40B4-BE49-F238E27FC236}">
                <a16:creationId xmlns:a16="http://schemas.microsoft.com/office/drawing/2014/main" id="{A5ECD8B5-B89F-4DF2-8870-C6736E7B25B3}"/>
              </a:ext>
            </a:extLst>
          </p:cNvPr>
          <p:cNvSpPr txBox="1"/>
          <p:nvPr/>
        </p:nvSpPr>
        <p:spPr>
          <a:xfrm>
            <a:off x="336560" y="2551847"/>
            <a:ext cx="5234483" cy="2246769"/>
          </a:xfrm>
          <a:prstGeom prst="rect">
            <a:avLst/>
          </a:prstGeom>
          <a:noFill/>
        </p:spPr>
        <p:txBody>
          <a:bodyPr wrap="square">
            <a:spAutoFit/>
          </a:bodyPr>
          <a:lstStyle/>
          <a:p>
            <a:pPr rtl="0">
              <a:spcBef>
                <a:spcPts val="2000"/>
              </a:spcBef>
              <a:spcAft>
                <a:spcPts val="600"/>
              </a:spcAft>
            </a:pPr>
            <a:r>
              <a:rPr lang="en-US" sz="2800" b="1" i="0" u="none" strike="noStrike">
                <a:solidFill>
                  <a:schemeClr val="bg1"/>
                </a:solidFill>
                <a:effectLst/>
                <a:latin typeface="THICCCBOI Light" panose="00000400000000000000" pitchFamily="2" charset="0"/>
              </a:rPr>
              <a:t>CureDAO</a:t>
            </a:r>
            <a:r>
              <a:rPr lang="en-US" sz="2800" b="0" i="0" u="none" strike="noStrike">
                <a:solidFill>
                  <a:schemeClr val="bg1"/>
                </a:solidFill>
                <a:effectLst/>
                <a:latin typeface="THICCCBOI Light" panose="00000400000000000000" pitchFamily="2" charset="0"/>
              </a:rPr>
              <a:t> utilizes the power of </a:t>
            </a:r>
            <a:r>
              <a:rPr lang="en-US" sz="2800" b="1" i="0" u="none" strike="noStrike">
                <a:solidFill>
                  <a:schemeClr val="bg1"/>
                </a:solidFill>
                <a:effectLst/>
                <a:latin typeface="THICCCBOI Light" panose="00000400000000000000" pitchFamily="2" charset="0"/>
              </a:rPr>
              <a:t>Collaborationism </a:t>
            </a:r>
            <a:r>
              <a:rPr lang="en-US" sz="2800" b="0" i="0" u="none" strike="noStrike">
                <a:solidFill>
                  <a:schemeClr val="bg1"/>
                </a:solidFill>
                <a:effectLst/>
                <a:latin typeface="THICCCBOI Light" panose="00000400000000000000" pitchFamily="2" charset="0"/>
              </a:rPr>
              <a:t>and exponential technologies to </a:t>
            </a:r>
            <a:r>
              <a:rPr lang="en-US" sz="2800" b="1" i="0" u="none" strike="noStrike">
                <a:solidFill>
                  <a:schemeClr val="bg1"/>
                </a:solidFill>
                <a:effectLst/>
                <a:latin typeface="THICCCBOI Light" panose="00000400000000000000" pitchFamily="2" charset="0"/>
              </a:rPr>
              <a:t>drive down the </a:t>
            </a:r>
            <a:r>
              <a:rPr lang="en-US" sz="2800" b="1">
                <a:solidFill>
                  <a:schemeClr val="bg1"/>
                </a:solidFill>
                <a:latin typeface="THICCCBOI Light" panose="00000400000000000000" pitchFamily="2" charset="0"/>
              </a:rPr>
              <a:t>time &amp; cost</a:t>
            </a:r>
            <a:r>
              <a:rPr lang="en-US" sz="2800">
                <a:solidFill>
                  <a:schemeClr val="bg1"/>
                </a:solidFill>
                <a:latin typeface="THICCCBOI Light" panose="00000400000000000000" pitchFamily="2" charset="0"/>
              </a:rPr>
              <a:t> </a:t>
            </a:r>
            <a:r>
              <a:rPr lang="en-US" sz="2800" b="0" i="0" u="none" strike="noStrike">
                <a:solidFill>
                  <a:schemeClr val="bg1"/>
                </a:solidFill>
                <a:effectLst/>
                <a:latin typeface="THICCCBOI Light" panose="00000400000000000000" pitchFamily="2" charset="0"/>
              </a:rPr>
              <a:t>of clinical research.</a:t>
            </a:r>
            <a:endParaRPr lang="en-US" sz="2800" b="1">
              <a:solidFill>
                <a:schemeClr val="bg1"/>
              </a:solidFill>
              <a:effectLst/>
              <a:latin typeface="THICCCBOI Light" panose="00000400000000000000" pitchFamily="2" charset="0"/>
            </a:endParaRPr>
          </a:p>
        </p:txBody>
      </p:sp>
    </p:spTree>
    <p:custDataLst>
      <p:tags r:id="rId1"/>
    </p:custDataLst>
    <p:extLst>
      <p:ext uri="{BB962C8B-B14F-4D97-AF65-F5344CB8AC3E}">
        <p14:creationId xmlns:p14="http://schemas.microsoft.com/office/powerpoint/2010/main" val="2777367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EE13539C-2C44-4881-BC4E-B97AFF9F1B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2936" y="0"/>
            <a:ext cx="6559064" cy="6858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4B32D578-05F2-40AB-89C5-1C9A3F705404}"/>
              </a:ext>
            </a:extLst>
          </p:cNvPr>
          <p:cNvSpPr txBox="1"/>
          <p:nvPr/>
        </p:nvSpPr>
        <p:spPr>
          <a:xfrm>
            <a:off x="162046" y="532963"/>
            <a:ext cx="6134582" cy="769441"/>
          </a:xfrm>
          <a:prstGeom prst="rect">
            <a:avLst/>
          </a:prstGeom>
          <a:noFill/>
        </p:spPr>
        <p:txBody>
          <a:bodyPr wrap="square">
            <a:spAutoFit/>
          </a:bodyPr>
          <a:lstStyle/>
          <a:p>
            <a:r>
              <a:rPr lang="en-US" sz="4400">
                <a:solidFill>
                  <a:schemeClr val="bg1"/>
                </a:solidFill>
                <a:latin typeface="+mj-lt"/>
              </a:rPr>
              <a:t>App Marketplace</a:t>
            </a:r>
          </a:p>
        </p:txBody>
      </p:sp>
      <p:sp>
        <p:nvSpPr>
          <p:cNvPr id="9" name="Rectangle 3">
            <a:extLst>
              <a:ext uri="{FF2B5EF4-FFF2-40B4-BE49-F238E27FC236}">
                <a16:creationId xmlns:a16="http://schemas.microsoft.com/office/drawing/2014/main" id="{F319C1E3-68D1-4519-9738-4BFB46EC280F}"/>
              </a:ext>
            </a:extLst>
          </p:cNvPr>
          <p:cNvSpPr>
            <a:spLocks noChangeArrowheads="1"/>
          </p:cNvSpPr>
          <p:nvPr/>
        </p:nvSpPr>
        <p:spPr bwMode="auto">
          <a:xfrm>
            <a:off x="379762" y="1536174"/>
            <a:ext cx="4383828"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00000"/>
              </a:lnSpc>
              <a:spcBef>
                <a:spcPts val="2000"/>
              </a:spcBef>
              <a:spcAft>
                <a:spcPts val="600"/>
              </a:spcAft>
              <a:buClrTx/>
              <a:buSzTx/>
              <a:tabLst/>
            </a:pPr>
            <a:r>
              <a:rPr lang="en-US" altLang="en-US" sz="2400">
                <a:solidFill>
                  <a:schemeClr val="bg1"/>
                </a:solidFill>
                <a:latin typeface="THICCCBOI Light" panose="00000400000000000000" pitchFamily="2" charset="0"/>
              </a:rPr>
              <a:t>Our plugin marketplace offers </a:t>
            </a:r>
            <a:r>
              <a:rPr lang="en-US" altLang="en-US" sz="2400" b="1">
                <a:solidFill>
                  <a:schemeClr val="bg1"/>
                </a:solidFill>
                <a:latin typeface="THICCCBOI Light" panose="00000400000000000000" pitchFamily="2" charset="0"/>
              </a:rPr>
              <a:t>massive</a:t>
            </a:r>
            <a:r>
              <a:rPr lang="en-US" altLang="en-US" sz="2400">
                <a:solidFill>
                  <a:schemeClr val="bg1"/>
                </a:solidFill>
                <a:latin typeface="THICCCBOI Light" panose="00000400000000000000" pitchFamily="2" charset="0"/>
              </a:rPr>
              <a:t> </a:t>
            </a:r>
            <a:r>
              <a:rPr lang="en-US" altLang="en-US" sz="2400" b="1">
                <a:solidFill>
                  <a:schemeClr val="bg1"/>
                </a:solidFill>
                <a:latin typeface="THICCCBOI Light" panose="00000400000000000000" pitchFamily="2" charset="0"/>
              </a:rPr>
              <a:t>free marketing exposure </a:t>
            </a:r>
            <a:r>
              <a:rPr lang="en-US" altLang="en-US" sz="2400">
                <a:solidFill>
                  <a:schemeClr val="bg1"/>
                </a:solidFill>
                <a:latin typeface="THICCCBOI Light" panose="00000400000000000000" pitchFamily="2" charset="0"/>
              </a:rPr>
              <a:t>through company-branded plugins. </a:t>
            </a:r>
            <a:br>
              <a:rPr lang="en-US" altLang="en-US" sz="2400">
                <a:solidFill>
                  <a:schemeClr val="bg1"/>
                </a:solidFill>
                <a:latin typeface="THICCCBOI Light" panose="00000400000000000000" pitchFamily="2" charset="0"/>
              </a:rPr>
            </a:br>
            <a:br>
              <a:rPr lang="en-US" altLang="en-US" sz="2400">
                <a:solidFill>
                  <a:schemeClr val="bg1"/>
                </a:solidFill>
                <a:latin typeface="THICCCBOI Light" panose="00000400000000000000" pitchFamily="2" charset="0"/>
              </a:rPr>
            </a:br>
            <a:r>
              <a:rPr lang="en-US" altLang="en-US" sz="2400">
                <a:solidFill>
                  <a:schemeClr val="bg1"/>
                </a:solidFill>
                <a:latin typeface="THICCCBOI Light" panose="00000400000000000000" pitchFamily="2" charset="0"/>
              </a:rPr>
              <a:t>Besides that, it offers revenue derived through </a:t>
            </a:r>
            <a:r>
              <a:rPr lang="en-US" altLang="en-US" sz="2400" b="1">
                <a:solidFill>
                  <a:schemeClr val="bg1"/>
                </a:solidFill>
                <a:latin typeface="THICCCBOI Light" panose="00000400000000000000" pitchFamily="2" charset="0"/>
              </a:rPr>
              <a:t>subscription or licensing agreements </a:t>
            </a:r>
            <a:r>
              <a:rPr lang="en-US" altLang="en-US" sz="2400">
                <a:solidFill>
                  <a:schemeClr val="bg1"/>
                </a:solidFill>
                <a:latin typeface="THICCCBOI Light" panose="00000400000000000000" pitchFamily="2" charset="0"/>
              </a:rPr>
              <a:t>for the usage of plugins.</a:t>
            </a:r>
          </a:p>
        </p:txBody>
      </p:sp>
    </p:spTree>
    <p:custDataLst>
      <p:tags r:id="rId1"/>
    </p:custDataLst>
    <p:extLst>
      <p:ext uri="{BB962C8B-B14F-4D97-AF65-F5344CB8AC3E}">
        <p14:creationId xmlns:p14="http://schemas.microsoft.com/office/powerpoint/2010/main" val="1533302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90675" y="251580"/>
            <a:ext cx="9182100" cy="1015663"/>
          </a:xfrm>
          <a:prstGeom prst="rect">
            <a:avLst/>
          </a:prstGeom>
          <a:noFill/>
        </p:spPr>
        <p:txBody>
          <a:bodyPr wrap="square" lIns="91440" tIns="45720" rIns="91440" bIns="45720" rtlCol="0" anchor="t">
            <a:spAutoFit/>
          </a:bodyPr>
          <a:lstStyle/>
          <a:p>
            <a:pPr algn="ctr"/>
            <a:r>
              <a:rPr lang="en-US" sz="6000">
                <a:solidFill>
                  <a:srgbClr val="EAEAEA"/>
                </a:solidFill>
                <a:latin typeface="+mj-lt"/>
              </a:rPr>
              <a:t>Data Collection Plugins</a:t>
            </a:r>
          </a:p>
        </p:txBody>
      </p:sp>
      <p:pic>
        <p:nvPicPr>
          <p:cNvPr id="3" name="Picture 4">
            <a:extLst>
              <a:ext uri="{FF2B5EF4-FFF2-40B4-BE49-F238E27FC236}">
                <a16:creationId xmlns:a16="http://schemas.microsoft.com/office/drawing/2014/main" id="{2CFA67BD-3722-4629-AF79-19ED1A4AFDAA}"/>
              </a:ext>
            </a:extLst>
          </p:cNvPr>
          <p:cNvPicPr>
            <a:picLocks noChangeAspect="1"/>
          </p:cNvPicPr>
          <p:nvPr/>
        </p:nvPicPr>
        <p:blipFill>
          <a:blip r:embed="rId4"/>
          <a:stretch>
            <a:fillRect/>
          </a:stretch>
        </p:blipFill>
        <p:spPr>
          <a:xfrm>
            <a:off x="8589841" y="2182880"/>
            <a:ext cx="2323237" cy="4114800"/>
          </a:xfrm>
          <a:prstGeom prst="rect">
            <a:avLst/>
          </a:prstGeom>
        </p:spPr>
      </p:pic>
      <p:grpSp>
        <p:nvGrpSpPr>
          <p:cNvPr id="6" name="Group 5">
            <a:extLst>
              <a:ext uri="{FF2B5EF4-FFF2-40B4-BE49-F238E27FC236}">
                <a16:creationId xmlns:a16="http://schemas.microsoft.com/office/drawing/2014/main" id="{4DFF5939-CF77-42EF-94BA-C00CB1324CD0}"/>
              </a:ext>
            </a:extLst>
          </p:cNvPr>
          <p:cNvGrpSpPr/>
          <p:nvPr/>
        </p:nvGrpSpPr>
        <p:grpSpPr>
          <a:xfrm>
            <a:off x="1221772" y="2249555"/>
            <a:ext cx="6371531" cy="3813040"/>
            <a:chOff x="1644649" y="1765300"/>
            <a:chExt cx="6371531" cy="3813040"/>
          </a:xfrm>
        </p:grpSpPr>
        <p:pic>
          <p:nvPicPr>
            <p:cNvPr id="9" name="Picture 8">
              <a:extLst>
                <a:ext uri="{FF2B5EF4-FFF2-40B4-BE49-F238E27FC236}">
                  <a16:creationId xmlns:a16="http://schemas.microsoft.com/office/drawing/2014/main" id="{82160DE6-A912-467F-B3C2-36ADC61950A3}"/>
                </a:ext>
              </a:extLst>
            </p:cNvPr>
            <p:cNvPicPr>
              <a:picLocks noChangeAspect="1"/>
            </p:cNvPicPr>
            <p:nvPr/>
          </p:nvPicPr>
          <p:blipFill rotWithShape="1">
            <a:blip r:embed="rId5">
              <a:extLst>
                <a:ext uri="{28A0092B-C50C-407E-A947-70E740481C1C}">
                  <a14:useLocalDpi xmlns:a14="http://schemas.microsoft.com/office/drawing/2010/main" val="0"/>
                </a:ext>
              </a:extLst>
            </a:blip>
            <a:srcRect l="12896" t="33835" r="34843" b="10565"/>
            <a:stretch/>
          </p:blipFill>
          <p:spPr>
            <a:xfrm>
              <a:off x="1644649" y="1765300"/>
              <a:ext cx="6371531" cy="3813040"/>
            </a:xfrm>
            <a:prstGeom prst="rect">
              <a:avLst/>
            </a:prstGeom>
            <a:effectLst/>
          </p:spPr>
        </p:pic>
        <p:sp>
          <p:nvSpPr>
            <p:cNvPr id="7" name="TextBox 6"/>
            <p:cNvSpPr txBox="1"/>
            <p:nvPr/>
          </p:nvSpPr>
          <p:spPr>
            <a:xfrm>
              <a:off x="2192890" y="2580912"/>
              <a:ext cx="2815772" cy="2677656"/>
            </a:xfrm>
            <a:prstGeom prst="rect">
              <a:avLst/>
            </a:prstGeom>
            <a:noFill/>
          </p:spPr>
          <p:txBody>
            <a:bodyPr wrap="square" rtlCol="0">
              <a:spAutoFit/>
            </a:bodyPr>
            <a:lstStyle/>
            <a:p>
              <a:pPr algn="ctr"/>
              <a:r>
                <a:rPr lang="en-US" sz="2800">
                  <a:solidFill>
                    <a:srgbClr val="EAEAEA"/>
                  </a:solidFill>
                  <a:latin typeface="Nexa Light" panose="02000000000000000000" pitchFamily="50" charset="0"/>
                </a:rPr>
                <a:t>Back-end-</a:t>
              </a:r>
            </a:p>
            <a:p>
              <a:pPr algn="ctr"/>
              <a:r>
                <a:rPr lang="en-US" sz="2800">
                  <a:solidFill>
                    <a:srgbClr val="EAEAEA"/>
                  </a:solidFill>
                  <a:latin typeface="Nexa Light" panose="02000000000000000000" pitchFamily="50" charset="0"/>
                </a:rPr>
                <a:t>as-a-Service (BaaS) Functionality for Data Collection Apps</a:t>
              </a:r>
            </a:p>
          </p:txBody>
        </p:sp>
      </p:grpSp>
    </p:spTree>
    <p:custDataLst>
      <p:tags r:id="rId1"/>
    </p:custDataLst>
    <p:extLst>
      <p:ext uri="{BB962C8B-B14F-4D97-AF65-F5344CB8AC3E}">
        <p14:creationId xmlns:p14="http://schemas.microsoft.com/office/powerpoint/2010/main" val="380006526"/>
      </p:ext>
    </p:extLst>
  </p:cSld>
  <p:clrMapOvr>
    <a:masterClrMapping/>
  </p:clrMapOvr>
  <mc:AlternateContent xmlns:mc="http://schemas.openxmlformats.org/markup-compatibility/2006" xmlns:p14="http://schemas.microsoft.com/office/powerpoint/2010/main">
    <mc:Choice Requires="p14">
      <p:transition spd="slow" p14:dur="2000" advTm="755"/>
    </mc:Choice>
    <mc:Fallback xmlns="">
      <p:transition spd="slow" advTm="75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with medium confidence">
            <a:extLst>
              <a:ext uri="{FF2B5EF4-FFF2-40B4-BE49-F238E27FC236}">
                <a16:creationId xmlns:a16="http://schemas.microsoft.com/office/drawing/2014/main" id="{85E3C235-6AD7-4F4B-AC30-9784546FE3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04" y="767255"/>
            <a:ext cx="11759392" cy="5504987"/>
          </a:xfrm>
          <a:prstGeom prst="rect">
            <a:avLst/>
          </a:prstGeom>
        </p:spPr>
      </p:pic>
    </p:spTree>
    <p:custDataLst>
      <p:tags r:id="rId1"/>
    </p:custDataLst>
    <p:extLst>
      <p:ext uri="{BB962C8B-B14F-4D97-AF65-F5344CB8AC3E}">
        <p14:creationId xmlns:p14="http://schemas.microsoft.com/office/powerpoint/2010/main" val="1928068851"/>
      </p:ext>
    </p:extLst>
  </p:cSld>
  <p:clrMapOvr>
    <a:masterClrMapping/>
  </p:clrMapOvr>
  <mc:AlternateContent xmlns:mc="http://schemas.openxmlformats.org/markup-compatibility/2006" xmlns:p14="http://schemas.microsoft.com/office/powerpoint/2010/main">
    <mc:Choice Requires="p14">
      <p:transition spd="slow" p14:dur="2000" advTm="27494"/>
    </mc:Choice>
    <mc:Fallback xmlns="">
      <p:transition spd="slow" advTm="2749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6E29055-C3A9-40A2-959A-7CE3542F411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4739" b="29397"/>
          <a:stretch/>
        </p:blipFill>
        <p:spPr>
          <a:xfrm>
            <a:off x="0" y="2016079"/>
            <a:ext cx="4990924" cy="4841921"/>
          </a:xfrm>
          <a:prstGeom prst="rect">
            <a:avLst/>
          </a:prstGeom>
        </p:spPr>
      </p:pic>
      <p:sp>
        <p:nvSpPr>
          <p:cNvPr id="8" name="TextBox 7">
            <a:extLst>
              <a:ext uri="{FF2B5EF4-FFF2-40B4-BE49-F238E27FC236}">
                <a16:creationId xmlns:a16="http://schemas.microsoft.com/office/drawing/2014/main" id="{B0BAC480-DA57-4370-9583-97160527C07F}"/>
              </a:ext>
            </a:extLst>
          </p:cNvPr>
          <p:cNvSpPr txBox="1"/>
          <p:nvPr/>
        </p:nvSpPr>
        <p:spPr>
          <a:xfrm>
            <a:off x="2427944" y="2016079"/>
            <a:ext cx="7336112" cy="4247317"/>
          </a:xfrm>
          <a:prstGeom prst="rect">
            <a:avLst/>
          </a:prstGeom>
          <a:noFill/>
        </p:spPr>
        <p:txBody>
          <a:bodyPr wrap="square" lIns="91440" tIns="45720" rIns="91440" bIns="45720" rtlCol="0" anchor="t">
            <a:spAutoFit/>
          </a:bodyPr>
          <a:lstStyle/>
          <a:p>
            <a:pPr algn="ctr"/>
            <a:r>
              <a:rPr lang="en-US" sz="5400" dirty="0">
                <a:solidFill>
                  <a:schemeClr val="bg1"/>
                </a:solidFill>
                <a:effectLst/>
                <a:latin typeface="THICCCBOI Bold" panose="00000800000000000000" pitchFamily="2" charset="0"/>
              </a:rPr>
              <a:t>A Community-Owned</a:t>
            </a:r>
          </a:p>
          <a:p>
            <a:pPr algn="ctr"/>
            <a:r>
              <a:rPr lang="en-US" sz="5400" dirty="0">
                <a:solidFill>
                  <a:schemeClr val="bg1"/>
                </a:solidFill>
                <a:latin typeface="THICCCBOI Bold" panose="00000800000000000000" pitchFamily="2" charset="0"/>
              </a:rPr>
              <a:t>And Governed</a:t>
            </a:r>
            <a:r>
              <a:rPr lang="en-US" sz="5400" dirty="0">
                <a:solidFill>
                  <a:schemeClr val="bg1"/>
                </a:solidFill>
                <a:effectLst/>
                <a:latin typeface="THICCCBOI Bold" panose="00000800000000000000" pitchFamily="2" charset="0"/>
              </a:rPr>
              <a:t> </a:t>
            </a:r>
          </a:p>
          <a:p>
            <a:pPr algn="ctr"/>
            <a:r>
              <a:rPr lang="en-US" sz="5400" dirty="0">
                <a:solidFill>
                  <a:schemeClr val="bg1"/>
                </a:solidFill>
                <a:effectLst/>
                <a:latin typeface="THICCCBOI Bold" panose="00000800000000000000" pitchFamily="2" charset="0"/>
              </a:rPr>
              <a:t>Platform for </a:t>
            </a:r>
          </a:p>
          <a:p>
            <a:pPr algn="ctr"/>
            <a:r>
              <a:rPr lang="en-US" sz="5400" dirty="0">
                <a:gradFill flip="none" rotWithShape="1">
                  <a:gsLst>
                    <a:gs pos="0">
                      <a:srgbClr val="D60093"/>
                    </a:gs>
                    <a:gs pos="100000">
                      <a:srgbClr val="8429CD"/>
                    </a:gs>
                  </a:gsLst>
                  <a:lin ang="0" scaled="0"/>
                  <a:tileRect/>
                </a:gradFill>
                <a:effectLst/>
                <a:latin typeface="THICCCBOI Bold" panose="00000800000000000000" pitchFamily="2" charset="0"/>
              </a:rPr>
              <a:t>Accelerating</a:t>
            </a:r>
            <a:r>
              <a:rPr lang="en-US" sz="5400" dirty="0">
                <a:gradFill flip="none" rotWithShape="1">
                  <a:gsLst>
                    <a:gs pos="0">
                      <a:srgbClr val="D60093"/>
                    </a:gs>
                    <a:gs pos="100000">
                      <a:schemeClr val="accent5">
                        <a:lumMod val="75000"/>
                      </a:schemeClr>
                    </a:gs>
                  </a:gsLst>
                  <a:lin ang="0" scaled="0"/>
                  <a:tileRect/>
                </a:gradFill>
                <a:effectLst/>
                <a:latin typeface="THICCCBOI Bold" panose="00000800000000000000" pitchFamily="2" charset="0"/>
              </a:rPr>
              <a:t> </a:t>
            </a:r>
            <a:r>
              <a:rPr lang="en-US" sz="5400" dirty="0">
                <a:gradFill flip="none" rotWithShape="1">
                  <a:gsLst>
                    <a:gs pos="0">
                      <a:srgbClr val="8729CD"/>
                    </a:gs>
                    <a:gs pos="100000">
                      <a:srgbClr val="333399"/>
                    </a:gs>
                  </a:gsLst>
                  <a:lin ang="0" scaled="0"/>
                  <a:tileRect/>
                </a:gradFill>
                <a:effectLst/>
                <a:latin typeface="THICCCBOI Bold" panose="00000800000000000000" pitchFamily="2" charset="0"/>
              </a:rPr>
              <a:t>Clinical Discovery</a:t>
            </a:r>
          </a:p>
        </p:txBody>
      </p:sp>
      <p:pic>
        <p:nvPicPr>
          <p:cNvPr id="6" name="Picture 5">
            <a:extLst>
              <a:ext uri="{FF2B5EF4-FFF2-40B4-BE49-F238E27FC236}">
                <a16:creationId xmlns:a16="http://schemas.microsoft.com/office/drawing/2014/main" id="{481C373C-97BF-BA9F-BEA4-EB08D31733BC}"/>
              </a:ext>
            </a:extLst>
          </p:cNvPr>
          <p:cNvPicPr>
            <a:picLocks noChangeAspect="1"/>
          </p:cNvPicPr>
          <p:nvPr/>
        </p:nvPicPr>
        <p:blipFill rotWithShape="1">
          <a:blip r:embed="rId6"/>
          <a:srcRect l="38340" t="14257" r="38795" b="65984"/>
          <a:stretch/>
        </p:blipFill>
        <p:spPr>
          <a:xfrm>
            <a:off x="3792682" y="137136"/>
            <a:ext cx="4513370" cy="1878943"/>
          </a:xfrm>
          <a:prstGeom prst="rect">
            <a:avLst/>
          </a:prstGeom>
        </p:spPr>
      </p:pic>
    </p:spTree>
    <p:custDataLst>
      <p:tags r:id="rId1"/>
    </p:custDataLst>
    <p:extLst>
      <p:ext uri="{BB962C8B-B14F-4D97-AF65-F5344CB8AC3E}">
        <p14:creationId xmlns:p14="http://schemas.microsoft.com/office/powerpoint/2010/main" val="3042627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7FA8F205-8730-441E-B498-4C79D3A7E4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17" y="-233795"/>
            <a:ext cx="12320833" cy="7325590"/>
          </a:xfrm>
          <a:prstGeom prst="rect">
            <a:avLst/>
          </a:prstGeom>
        </p:spPr>
      </p:pic>
    </p:spTree>
    <p:custDataLst>
      <p:tags r:id="rId1"/>
    </p:custDataLst>
    <p:extLst>
      <p:ext uri="{BB962C8B-B14F-4D97-AF65-F5344CB8AC3E}">
        <p14:creationId xmlns:p14="http://schemas.microsoft.com/office/powerpoint/2010/main" val="4185397059"/>
      </p:ext>
    </p:extLst>
  </p:cSld>
  <p:clrMapOvr>
    <a:masterClrMapping/>
  </p:clrMapOvr>
  <mc:AlternateContent xmlns:mc="http://schemas.openxmlformats.org/markup-compatibility/2006" xmlns:p14="http://schemas.microsoft.com/office/powerpoint/2010/main">
    <mc:Choice Requires="p14">
      <p:transition spd="slow" p14:dur="2000" advTm="27874"/>
    </mc:Choice>
    <mc:Fallback xmlns="">
      <p:transition spd="slow" advTm="2787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C91DDFB-D229-4BE2-8C1B-DA124B5D3235}"/>
              </a:ext>
            </a:extLst>
          </p:cNvPr>
          <p:cNvPicPr>
            <a:picLocks noChangeAspect="1"/>
          </p:cNvPicPr>
          <p:nvPr/>
        </p:nvPicPr>
        <p:blipFill rotWithShape="1">
          <a:blip r:embed="rId4">
            <a:extLst>
              <a:ext uri="{28A0092B-C50C-407E-A947-70E740481C1C}">
                <a14:useLocalDpi xmlns:a14="http://schemas.microsoft.com/office/drawing/2010/main" val="0"/>
              </a:ext>
            </a:extLst>
          </a:blip>
          <a:srcRect l="35213" r="1016"/>
          <a:stretch/>
        </p:blipFill>
        <p:spPr>
          <a:xfrm>
            <a:off x="4499265" y="0"/>
            <a:ext cx="7692735" cy="6858000"/>
          </a:xfrm>
          <a:prstGeom prst="rect">
            <a:avLst/>
          </a:prstGeom>
        </p:spPr>
      </p:pic>
      <p:sp>
        <p:nvSpPr>
          <p:cNvPr id="7" name="Title 6">
            <a:extLst>
              <a:ext uri="{FF2B5EF4-FFF2-40B4-BE49-F238E27FC236}">
                <a16:creationId xmlns:a16="http://schemas.microsoft.com/office/drawing/2014/main" id="{B7EE7E73-5BF7-4967-AEA0-7DB89563D7CC}"/>
              </a:ext>
            </a:extLst>
          </p:cNvPr>
          <p:cNvSpPr>
            <a:spLocks noGrp="1"/>
          </p:cNvSpPr>
          <p:nvPr>
            <p:ph type="title" idx="4294967295"/>
          </p:nvPr>
        </p:nvSpPr>
        <p:spPr>
          <a:xfrm>
            <a:off x="251497" y="80296"/>
            <a:ext cx="4175030" cy="2640013"/>
          </a:xfrm>
        </p:spPr>
        <p:txBody>
          <a:bodyPr vert="horz" lIns="91440" tIns="45720" rIns="91440" bIns="45720" rtlCol="0" anchor="b">
            <a:noAutofit/>
          </a:bodyPr>
          <a:lstStyle/>
          <a:p>
            <a:r>
              <a:rPr lang="en-US" sz="4400"/>
              <a:t>Open Cures</a:t>
            </a:r>
            <a:br>
              <a:rPr lang="en-US" sz="4400"/>
            </a:br>
            <a:r>
              <a:rPr lang="en-US" sz="4400"/>
              <a:t>Trial</a:t>
            </a:r>
            <a:br>
              <a:rPr lang="en-US" sz="4400"/>
            </a:br>
            <a:r>
              <a:rPr lang="en-US" sz="4400"/>
              <a:t>Management</a:t>
            </a:r>
            <a:br>
              <a:rPr lang="en-US" sz="4400"/>
            </a:br>
            <a:r>
              <a:rPr lang="en-US" sz="4400"/>
              <a:t>Plugin</a:t>
            </a:r>
          </a:p>
        </p:txBody>
      </p:sp>
      <p:pic>
        <p:nvPicPr>
          <p:cNvPr id="5" name="Picture 4" descr="Graphical user interface, application&#10;&#10;Description automatically generated">
            <a:extLst>
              <a:ext uri="{FF2B5EF4-FFF2-40B4-BE49-F238E27FC236}">
                <a16:creationId xmlns:a16="http://schemas.microsoft.com/office/drawing/2014/main" id="{D293E582-82D0-439C-B04D-134713D14321}"/>
              </a:ext>
            </a:extLst>
          </p:cNvPr>
          <p:cNvPicPr>
            <a:picLocks noChangeAspect="1"/>
          </p:cNvPicPr>
          <p:nvPr/>
        </p:nvPicPr>
        <p:blipFill rotWithShape="1">
          <a:blip r:embed="rId5">
            <a:extLst>
              <a:ext uri="{28A0092B-C50C-407E-A947-70E740481C1C}">
                <a14:useLocalDpi xmlns:a14="http://schemas.microsoft.com/office/drawing/2010/main" val="0"/>
              </a:ext>
            </a:extLst>
          </a:blip>
          <a:srcRect l="19060" r="-2" b="-2"/>
          <a:stretch/>
        </p:blipFill>
        <p:spPr>
          <a:xfrm>
            <a:off x="4928486" y="222245"/>
            <a:ext cx="6967258" cy="632676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F3EECD83-F5E0-48E1-990C-55A953B92F74}"/>
              </a:ext>
            </a:extLst>
          </p:cNvPr>
          <p:cNvSpPr txBox="1"/>
          <p:nvPr/>
        </p:nvSpPr>
        <p:spPr>
          <a:xfrm>
            <a:off x="251497" y="3047219"/>
            <a:ext cx="4424412" cy="2677656"/>
          </a:xfrm>
          <a:prstGeom prst="rect">
            <a:avLst/>
          </a:prstGeom>
          <a:noFill/>
        </p:spPr>
        <p:txBody>
          <a:bodyPr wrap="square" rtlCol="0">
            <a:spAutoFit/>
          </a:bodyPr>
          <a:lstStyle/>
          <a:p>
            <a:r>
              <a:rPr lang="en-US" sz="2800" b="1">
                <a:solidFill>
                  <a:schemeClr val="bg1"/>
                </a:solidFill>
                <a:latin typeface="THICCCBOI Light" panose="00000400000000000000" pitchFamily="2" charset="0"/>
              </a:rPr>
              <a:t>CureDAO</a:t>
            </a:r>
            <a:r>
              <a:rPr lang="en-US" sz="2800">
                <a:solidFill>
                  <a:schemeClr val="bg1"/>
                </a:solidFill>
                <a:latin typeface="THICCCBOI Light" panose="00000400000000000000" pitchFamily="2" charset="0"/>
              </a:rPr>
              <a:t> can support </a:t>
            </a:r>
            <a:r>
              <a:rPr lang="en-US" sz="2800" b="1">
                <a:solidFill>
                  <a:schemeClr val="bg1"/>
                </a:solidFill>
                <a:latin typeface="THICCCBOI Light" panose="00000400000000000000" pitchFamily="2" charset="0"/>
              </a:rPr>
              <a:t>decentralized clinical trials</a:t>
            </a:r>
            <a:r>
              <a:rPr lang="en-US" sz="2800">
                <a:solidFill>
                  <a:schemeClr val="bg1"/>
                </a:solidFill>
                <a:latin typeface="THICCCBOI Light" panose="00000400000000000000" pitchFamily="2" charset="0"/>
              </a:rPr>
              <a:t>, which cost less and have a higher success rate than traditional ones.</a:t>
            </a:r>
          </a:p>
        </p:txBody>
      </p:sp>
    </p:spTree>
    <p:custDataLst>
      <p:tags r:id="rId1"/>
    </p:custDataLst>
    <p:extLst>
      <p:ext uri="{BB962C8B-B14F-4D97-AF65-F5344CB8AC3E}">
        <p14:creationId xmlns:p14="http://schemas.microsoft.com/office/powerpoint/2010/main" val="32405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B138D2C5-70FC-457D-B1C9-17802BDA8AD3}"/>
              </a:ext>
            </a:extLst>
          </p:cNvPr>
          <p:cNvPicPr>
            <a:picLocks noChangeAspect="1"/>
          </p:cNvPicPr>
          <p:nvPr/>
        </p:nvPicPr>
        <p:blipFill rotWithShape="1">
          <a:blip r:embed="rId4">
            <a:extLst>
              <a:ext uri="{28A0092B-C50C-407E-A947-70E740481C1C}">
                <a14:useLocalDpi xmlns:a14="http://schemas.microsoft.com/office/drawing/2010/main" val="0"/>
              </a:ext>
            </a:extLst>
          </a:blip>
          <a:srcRect l="32284" r="1017"/>
          <a:stretch/>
        </p:blipFill>
        <p:spPr>
          <a:xfrm>
            <a:off x="4145973" y="0"/>
            <a:ext cx="8046027" cy="6858000"/>
          </a:xfrm>
          <a:prstGeom prst="rect">
            <a:avLst/>
          </a:prstGeom>
        </p:spPr>
      </p:pic>
      <p:sp>
        <p:nvSpPr>
          <p:cNvPr id="7" name="Title 6">
            <a:extLst>
              <a:ext uri="{FF2B5EF4-FFF2-40B4-BE49-F238E27FC236}">
                <a16:creationId xmlns:a16="http://schemas.microsoft.com/office/drawing/2014/main" id="{B7EE7E73-5BF7-4967-AEA0-7DB89563D7CC}"/>
              </a:ext>
            </a:extLst>
          </p:cNvPr>
          <p:cNvSpPr>
            <a:spLocks noGrp="1"/>
          </p:cNvSpPr>
          <p:nvPr>
            <p:ph type="title" idx="4294967295"/>
          </p:nvPr>
        </p:nvSpPr>
        <p:spPr>
          <a:xfrm>
            <a:off x="330874" y="0"/>
            <a:ext cx="3725863" cy="2225675"/>
          </a:xfrm>
        </p:spPr>
        <p:txBody>
          <a:bodyPr vert="horz" lIns="91440" tIns="45720" rIns="91440" bIns="45720" rtlCol="0" anchor="b">
            <a:noAutofit/>
          </a:bodyPr>
          <a:lstStyle/>
          <a:p>
            <a:r>
              <a:rPr lang="en-US" sz="4800"/>
              <a:t>Study Generation Plugins</a:t>
            </a:r>
          </a:p>
        </p:txBody>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261998" y="2443653"/>
            <a:ext cx="3883975" cy="3539430"/>
          </a:xfrm>
          <a:prstGeom prst="rect">
            <a:avLst/>
          </a:prstGeom>
          <a:noFill/>
        </p:spPr>
        <p:txBody>
          <a:bodyPr wrap="square" rtlCol="0">
            <a:spAutoFit/>
          </a:bodyPr>
          <a:lstStyle/>
          <a:p>
            <a:r>
              <a:rPr lang="en-US" sz="2800">
                <a:solidFill>
                  <a:schemeClr val="bg1"/>
                </a:solidFill>
                <a:latin typeface="THICCCBOI Light" panose="00000400000000000000" pitchFamily="2" charset="0"/>
              </a:rPr>
              <a:t>We’ve automatically generated </a:t>
            </a:r>
            <a:r>
              <a:rPr lang="en-US" sz="2800" b="1">
                <a:solidFill>
                  <a:schemeClr val="bg1"/>
                </a:solidFill>
                <a:latin typeface="THICCCBOI Light" panose="00000400000000000000" pitchFamily="2" charset="0"/>
              </a:rPr>
              <a:t>90,000 natural language studies with visualizations </a:t>
            </a:r>
            <a:r>
              <a:rPr lang="en-US" sz="2800">
                <a:solidFill>
                  <a:schemeClr val="bg1"/>
                </a:solidFill>
                <a:latin typeface="THICCCBOI Light" panose="00000400000000000000" pitchFamily="2" charset="0"/>
              </a:rPr>
              <a:t>examining the effects of various factors on symptom severity</a:t>
            </a:r>
          </a:p>
        </p:txBody>
      </p:sp>
      <p:pic>
        <p:nvPicPr>
          <p:cNvPr id="6" name="Picture 5" descr="Graphical user interface, application, website&#10;&#10;Description automatically generated">
            <a:extLst>
              <a:ext uri="{FF2B5EF4-FFF2-40B4-BE49-F238E27FC236}">
                <a16:creationId xmlns:a16="http://schemas.microsoft.com/office/drawing/2014/main" id="{522B0C20-24CA-4C0F-A9C0-DC1DBACCC6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0497" y="612612"/>
            <a:ext cx="7549505" cy="53458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ustDataLst>
      <p:tags r:id="rId1"/>
    </p:custDataLst>
    <p:extLst>
      <p:ext uri="{BB962C8B-B14F-4D97-AF65-F5344CB8AC3E}">
        <p14:creationId xmlns:p14="http://schemas.microsoft.com/office/powerpoint/2010/main" val="357798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83D79AD5-1A38-4DE3-9C7F-A5FB9FD345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614" y="0"/>
            <a:ext cx="11776772" cy="6858000"/>
          </a:xfrm>
          <a:prstGeom prst="rect">
            <a:avLst/>
          </a:prstGeom>
        </p:spPr>
      </p:pic>
    </p:spTree>
    <p:custDataLst>
      <p:tags r:id="rId1"/>
    </p:custDataLst>
    <p:extLst>
      <p:ext uri="{BB962C8B-B14F-4D97-AF65-F5344CB8AC3E}">
        <p14:creationId xmlns:p14="http://schemas.microsoft.com/office/powerpoint/2010/main" val="175242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78BE90D-72E1-40A0-AF27-5D5BC6103643}"/>
              </a:ext>
            </a:extLst>
          </p:cNvPr>
          <p:cNvGrpSpPr/>
          <p:nvPr/>
        </p:nvGrpSpPr>
        <p:grpSpPr>
          <a:xfrm>
            <a:off x="1968501" y="-762000"/>
            <a:ext cx="10109200" cy="8153400"/>
            <a:chOff x="1499609" y="317500"/>
            <a:chExt cx="8725478" cy="6858000"/>
          </a:xfrm>
        </p:grpSpPr>
        <p:pic>
          <p:nvPicPr>
            <p:cNvPr id="6" name="Picture 5" descr="Background pattern&#10;&#10;Description automatically generated with medium confidence">
              <a:extLst>
                <a:ext uri="{FF2B5EF4-FFF2-40B4-BE49-F238E27FC236}">
                  <a16:creationId xmlns:a16="http://schemas.microsoft.com/office/drawing/2014/main" id="{E8429DAB-243C-4A82-AE1F-6567254279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127660">
              <a:off x="1499609" y="317500"/>
              <a:ext cx="7646701" cy="6858000"/>
            </a:xfrm>
            <a:prstGeom prst="rect">
              <a:avLst/>
            </a:prstGeom>
          </p:spPr>
        </p:pic>
        <p:pic>
          <p:nvPicPr>
            <p:cNvPr id="3" name="Picture 2">
              <a:extLst>
                <a:ext uri="{FF2B5EF4-FFF2-40B4-BE49-F238E27FC236}">
                  <a16:creationId xmlns:a16="http://schemas.microsoft.com/office/drawing/2014/main" id="{F448EB2B-D08F-464A-BD12-27D498346EB0}"/>
                </a:ext>
              </a:extLst>
            </p:cNvPr>
            <p:cNvPicPr>
              <a:picLocks noChangeAspect="1"/>
            </p:cNvPicPr>
            <p:nvPr/>
          </p:nvPicPr>
          <p:blipFill>
            <a:blip r:embed="rId5"/>
            <a:stretch>
              <a:fillRect/>
            </a:stretch>
          </p:blipFill>
          <p:spPr>
            <a:xfrm>
              <a:off x="2347912" y="1055687"/>
              <a:ext cx="7877175" cy="5610225"/>
            </a:xfrm>
            <a:prstGeom prst="rect">
              <a:avLst/>
            </a:prstGeom>
          </p:spPr>
        </p:pic>
      </p:grpSp>
      <p:sp>
        <p:nvSpPr>
          <p:cNvPr id="4" name="TextBox 3">
            <a:extLst>
              <a:ext uri="{FF2B5EF4-FFF2-40B4-BE49-F238E27FC236}">
                <a16:creationId xmlns:a16="http://schemas.microsoft.com/office/drawing/2014/main" id="{7C821F32-A2AB-4013-AF00-1A0C63A332B0}"/>
              </a:ext>
            </a:extLst>
          </p:cNvPr>
          <p:cNvSpPr txBox="1"/>
          <p:nvPr/>
        </p:nvSpPr>
        <p:spPr>
          <a:xfrm>
            <a:off x="231140" y="1690965"/>
            <a:ext cx="2796540" cy="4154984"/>
          </a:xfrm>
          <a:prstGeom prst="rect">
            <a:avLst/>
          </a:prstGeom>
          <a:noFill/>
        </p:spPr>
        <p:txBody>
          <a:bodyPr wrap="square" rtlCol="0">
            <a:spAutoFit/>
          </a:bodyPr>
          <a:lstStyle/>
          <a:p>
            <a:r>
              <a:rPr lang="en-US" sz="3300" b="1" i="0">
                <a:solidFill>
                  <a:srgbClr val="FFFFFF"/>
                </a:solidFill>
                <a:effectLst/>
                <a:latin typeface="Thicccboi" panose="00000800000000000000" pitchFamily="2" charset="0"/>
              </a:rPr>
              <a:t>How Intelligent Voluntary Cooperation Makes</a:t>
            </a:r>
            <a:br>
              <a:rPr lang="en-US" sz="3300" b="1" i="0">
                <a:solidFill>
                  <a:srgbClr val="FFFFFF"/>
                </a:solidFill>
                <a:effectLst/>
                <a:latin typeface="Thicccboi" panose="00000800000000000000" pitchFamily="2" charset="0"/>
              </a:rPr>
            </a:br>
            <a:r>
              <a:rPr lang="en-US" sz="3300" b="1" i="0">
                <a:solidFill>
                  <a:srgbClr val="FFFFFF"/>
                </a:solidFill>
                <a:effectLst/>
                <a:latin typeface="Thicccboi" panose="00000800000000000000" pitchFamily="2" charset="0"/>
              </a:rPr>
              <a:t>Everyone Better Off</a:t>
            </a:r>
          </a:p>
          <a:p>
            <a:endParaRPr lang="en-US" sz="3300"/>
          </a:p>
        </p:txBody>
      </p:sp>
    </p:spTree>
    <p:custDataLst>
      <p:tags r:id="rId1"/>
    </p:custDataLst>
    <p:extLst>
      <p:ext uri="{BB962C8B-B14F-4D97-AF65-F5344CB8AC3E}">
        <p14:creationId xmlns:p14="http://schemas.microsoft.com/office/powerpoint/2010/main" val="3343956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7676" y="69161"/>
            <a:ext cx="5461753" cy="1015663"/>
          </a:xfrm>
          <a:prstGeom prst="rect">
            <a:avLst/>
          </a:prstGeom>
        </p:spPr>
        <p:txBody>
          <a:bodyPr wrap="none">
            <a:spAutoFit/>
          </a:bodyPr>
          <a:lstStyle/>
          <a:p>
            <a:pPr algn="ctr"/>
            <a:r>
              <a:rPr lang="en-US" sz="6000">
                <a:solidFill>
                  <a:schemeClr val="bg1"/>
                </a:solidFill>
                <a:latin typeface="Nexa Light" panose="02000000000000000000" pitchFamily="50" charset="0"/>
              </a:rPr>
              <a:t>USER SEGMENTS</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702" y="1042180"/>
            <a:ext cx="753938" cy="63330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8277" y="1271464"/>
            <a:ext cx="471868" cy="397717"/>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3215" y="3603191"/>
            <a:ext cx="621789" cy="540068"/>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16155" y="1268312"/>
            <a:ext cx="449063" cy="449063"/>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4874" y="3783960"/>
            <a:ext cx="706521" cy="595496"/>
          </a:xfrm>
          <a:prstGeom prst="rect">
            <a:avLst/>
          </a:prstGeom>
        </p:spPr>
      </p:pic>
      <p:sp>
        <p:nvSpPr>
          <p:cNvPr id="23" name="TextBox 22"/>
          <p:cNvSpPr txBox="1"/>
          <p:nvPr/>
        </p:nvSpPr>
        <p:spPr>
          <a:xfrm>
            <a:off x="303680" y="1824068"/>
            <a:ext cx="3368571" cy="1384995"/>
          </a:xfrm>
          <a:prstGeom prst="rect">
            <a:avLst/>
          </a:prstGeom>
          <a:noFill/>
        </p:spPr>
        <p:txBody>
          <a:bodyPr wrap="square" rtlCol="0">
            <a:spAutoFit/>
          </a:bodyPr>
          <a:lstStyle/>
          <a:p>
            <a:pPr algn="ctr"/>
            <a:r>
              <a:rPr lang="en-US" sz="1400">
                <a:solidFill>
                  <a:schemeClr val="bg1"/>
                </a:solidFill>
              </a:rPr>
              <a:t>There are 350,000 health apps that can save months of development time and tens of thousands of dollars by using our platform instead of reinventing the wheel.</a:t>
            </a:r>
          </a:p>
          <a:p>
            <a:pPr algn="ctr"/>
            <a:endParaRPr lang="en-US" sz="1400">
              <a:solidFill>
                <a:schemeClr val="bg1"/>
              </a:solidFill>
            </a:endParaRPr>
          </a:p>
        </p:txBody>
      </p:sp>
      <p:sp>
        <p:nvSpPr>
          <p:cNvPr id="25" name="TextBox 24"/>
          <p:cNvSpPr txBox="1"/>
          <p:nvPr/>
        </p:nvSpPr>
        <p:spPr>
          <a:xfrm>
            <a:off x="8826199" y="1208712"/>
            <a:ext cx="2167950" cy="523220"/>
          </a:xfrm>
          <a:prstGeom prst="rect">
            <a:avLst/>
          </a:prstGeom>
          <a:noFill/>
        </p:spPr>
        <p:txBody>
          <a:bodyPr wrap="square" rtlCol="0">
            <a:spAutoFit/>
          </a:bodyPr>
          <a:lstStyle/>
          <a:p>
            <a:pPr algn="ctr"/>
            <a:r>
              <a:rPr lang="en-US" sz="2800">
                <a:solidFill>
                  <a:schemeClr val="bg1"/>
                </a:solidFill>
              </a:rPr>
              <a:t>Patients</a:t>
            </a:r>
          </a:p>
        </p:txBody>
      </p:sp>
      <p:sp>
        <p:nvSpPr>
          <p:cNvPr id="26" name="TextBox 25"/>
          <p:cNvSpPr txBox="1"/>
          <p:nvPr/>
        </p:nvSpPr>
        <p:spPr>
          <a:xfrm>
            <a:off x="1379930" y="3471253"/>
            <a:ext cx="1910925" cy="954107"/>
          </a:xfrm>
          <a:prstGeom prst="rect">
            <a:avLst/>
          </a:prstGeom>
          <a:noFill/>
        </p:spPr>
        <p:txBody>
          <a:bodyPr wrap="square" rtlCol="0">
            <a:spAutoFit/>
          </a:bodyPr>
          <a:lstStyle/>
          <a:p>
            <a:pPr algn="ctr"/>
            <a:r>
              <a:rPr lang="en-US" sz="2800">
                <a:solidFill>
                  <a:schemeClr val="bg1"/>
                </a:solidFill>
              </a:rPr>
              <a:t>Health Insurers</a:t>
            </a:r>
          </a:p>
        </p:txBody>
      </p:sp>
      <p:sp>
        <p:nvSpPr>
          <p:cNvPr id="27" name="TextBox 26"/>
          <p:cNvSpPr txBox="1"/>
          <p:nvPr/>
        </p:nvSpPr>
        <p:spPr>
          <a:xfrm>
            <a:off x="8538226" y="3604655"/>
            <a:ext cx="2918291" cy="954107"/>
          </a:xfrm>
          <a:prstGeom prst="rect">
            <a:avLst/>
          </a:prstGeom>
          <a:noFill/>
        </p:spPr>
        <p:txBody>
          <a:bodyPr wrap="square" rtlCol="0">
            <a:spAutoFit/>
          </a:bodyPr>
          <a:lstStyle/>
          <a:p>
            <a:pPr algn="ctr"/>
            <a:r>
              <a:rPr lang="en-US" sz="2800">
                <a:solidFill>
                  <a:schemeClr val="bg1"/>
                </a:solidFill>
              </a:rPr>
              <a:t>Pharmaceutical Companies</a:t>
            </a:r>
          </a:p>
        </p:txBody>
      </p:sp>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63107" y="3820006"/>
            <a:ext cx="587071" cy="506558"/>
          </a:xfrm>
          <a:prstGeom prst="rect">
            <a:avLst/>
          </a:prstGeom>
        </p:spPr>
      </p:pic>
      <p:sp>
        <p:nvSpPr>
          <p:cNvPr id="29" name="TextBox 28"/>
          <p:cNvSpPr txBox="1"/>
          <p:nvPr/>
        </p:nvSpPr>
        <p:spPr>
          <a:xfrm>
            <a:off x="5050178" y="3629527"/>
            <a:ext cx="2223150" cy="954107"/>
          </a:xfrm>
          <a:prstGeom prst="rect">
            <a:avLst/>
          </a:prstGeom>
          <a:noFill/>
        </p:spPr>
        <p:txBody>
          <a:bodyPr wrap="square" rtlCol="0">
            <a:spAutoFit/>
          </a:bodyPr>
          <a:lstStyle/>
          <a:p>
            <a:pPr algn="ctr"/>
            <a:r>
              <a:rPr lang="en-US" sz="2800">
                <a:solidFill>
                  <a:schemeClr val="bg1"/>
                </a:solidFill>
              </a:rPr>
              <a:t>Healthcare Providers</a:t>
            </a:r>
          </a:p>
        </p:txBody>
      </p:sp>
      <p:sp>
        <p:nvSpPr>
          <p:cNvPr id="17" name="TextBox 16"/>
          <p:cNvSpPr txBox="1"/>
          <p:nvPr/>
        </p:nvSpPr>
        <p:spPr>
          <a:xfrm>
            <a:off x="3751335" y="1785988"/>
            <a:ext cx="3835913" cy="1815882"/>
          </a:xfrm>
          <a:prstGeom prst="rect">
            <a:avLst/>
          </a:prstGeom>
          <a:noFill/>
        </p:spPr>
        <p:txBody>
          <a:bodyPr wrap="square" rtlCol="0">
            <a:spAutoFit/>
          </a:bodyPr>
          <a:lstStyle/>
          <a:p>
            <a:pPr algn="ctr"/>
            <a:r>
              <a:rPr lang="en-US" sz="1400">
                <a:solidFill>
                  <a:schemeClr val="bg1"/>
                </a:solidFill>
              </a:rPr>
              <a:t>It currently costs $48k per subject in a phase 3 clinical trial.  Instead of spending months gathering data, 7 million researchers can create a shareable URL that they can share with participants to authorize access to pre-existing data in quantities never seen before. </a:t>
            </a:r>
          </a:p>
          <a:p>
            <a:pPr algn="ctr"/>
            <a:endParaRPr lang="en-US" sz="1400">
              <a:solidFill>
                <a:schemeClr val="bg1"/>
              </a:solidFill>
            </a:endParaRPr>
          </a:p>
        </p:txBody>
      </p:sp>
      <p:sp>
        <p:nvSpPr>
          <p:cNvPr id="3" name="Rectangle 2"/>
          <p:cNvSpPr/>
          <p:nvPr/>
        </p:nvSpPr>
        <p:spPr>
          <a:xfrm>
            <a:off x="1068315" y="1144778"/>
            <a:ext cx="1957460" cy="523220"/>
          </a:xfrm>
          <a:prstGeom prst="rect">
            <a:avLst/>
          </a:prstGeom>
        </p:spPr>
        <p:txBody>
          <a:bodyPr wrap="none" lIns="91440" tIns="45720" rIns="91440" bIns="45720" anchor="t">
            <a:spAutoFit/>
          </a:bodyPr>
          <a:lstStyle/>
          <a:p>
            <a:pPr algn="ctr"/>
            <a:r>
              <a:rPr lang="en-US" sz="2800">
                <a:solidFill>
                  <a:schemeClr val="bg1"/>
                </a:solidFill>
              </a:rPr>
              <a:t>Health Apps</a:t>
            </a:r>
            <a:endParaRPr lang="en-US">
              <a:solidFill>
                <a:schemeClr val="bg1"/>
              </a:solidFill>
            </a:endParaRPr>
          </a:p>
        </p:txBody>
      </p:sp>
      <p:sp>
        <p:nvSpPr>
          <p:cNvPr id="5" name="Rectangle 4"/>
          <p:cNvSpPr/>
          <p:nvPr/>
        </p:nvSpPr>
        <p:spPr>
          <a:xfrm>
            <a:off x="4871866" y="1212343"/>
            <a:ext cx="2315057" cy="523220"/>
          </a:xfrm>
          <a:prstGeom prst="rect">
            <a:avLst/>
          </a:prstGeom>
        </p:spPr>
        <p:txBody>
          <a:bodyPr wrap="none">
            <a:spAutoFit/>
          </a:bodyPr>
          <a:lstStyle/>
          <a:p>
            <a:r>
              <a:rPr lang="en-US" sz="2800">
                <a:solidFill>
                  <a:schemeClr val="bg1"/>
                </a:solidFill>
              </a:rPr>
              <a:t>Researchers</a:t>
            </a:r>
            <a:endParaRPr lang="en-US" sz="2800"/>
          </a:p>
        </p:txBody>
      </p:sp>
      <p:sp>
        <p:nvSpPr>
          <p:cNvPr id="30" name="TextBox 29"/>
          <p:cNvSpPr txBox="1"/>
          <p:nvPr/>
        </p:nvSpPr>
        <p:spPr>
          <a:xfrm>
            <a:off x="7804061" y="1867708"/>
            <a:ext cx="4084259" cy="1815882"/>
          </a:xfrm>
          <a:prstGeom prst="rect">
            <a:avLst/>
          </a:prstGeom>
          <a:noFill/>
        </p:spPr>
        <p:txBody>
          <a:bodyPr wrap="square" rtlCol="0">
            <a:spAutoFit/>
          </a:bodyPr>
          <a:lstStyle/>
          <a:p>
            <a:pPr algn="ctr"/>
            <a:r>
              <a:rPr lang="en-US" sz="1400">
                <a:solidFill>
                  <a:schemeClr val="bg1"/>
                </a:solidFill>
              </a:rPr>
              <a:t>1.3 billion people managing chronic illnesses can use our client apps and browser extensions, patients can easily track their symptoms, import data from other sources, and discover hidden dietary, behavioral, and environmental factors that could be exacerbating or improving their symptoms.</a:t>
            </a:r>
          </a:p>
          <a:p>
            <a:pPr algn="ctr"/>
            <a:endParaRPr lang="en-US" sz="1400">
              <a:solidFill>
                <a:schemeClr val="bg1"/>
              </a:solidFill>
            </a:endParaRPr>
          </a:p>
        </p:txBody>
      </p:sp>
      <p:sp>
        <p:nvSpPr>
          <p:cNvPr id="32" name="TextBox 31"/>
          <p:cNvSpPr txBox="1"/>
          <p:nvPr/>
        </p:nvSpPr>
        <p:spPr>
          <a:xfrm>
            <a:off x="269905" y="4381935"/>
            <a:ext cx="3604005" cy="2031325"/>
          </a:xfrm>
          <a:prstGeom prst="rect">
            <a:avLst/>
          </a:prstGeom>
          <a:noFill/>
        </p:spPr>
        <p:txBody>
          <a:bodyPr wrap="square" rtlCol="0">
            <a:spAutoFit/>
          </a:bodyPr>
          <a:lstStyle/>
          <a:p>
            <a:pPr algn="ctr"/>
            <a:r>
              <a:rPr lang="en-US" sz="1400">
                <a:solidFill>
                  <a:schemeClr val="bg1"/>
                </a:solidFill>
              </a:rPr>
              <a:t>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a:t>
            </a:r>
          </a:p>
        </p:txBody>
      </p:sp>
      <p:sp>
        <p:nvSpPr>
          <p:cNvPr id="33" name="TextBox 32"/>
          <p:cNvSpPr txBox="1"/>
          <p:nvPr/>
        </p:nvSpPr>
        <p:spPr>
          <a:xfrm>
            <a:off x="4129218" y="4585183"/>
            <a:ext cx="3398706" cy="1384995"/>
          </a:xfrm>
          <a:prstGeom prst="rect">
            <a:avLst/>
          </a:prstGeom>
          <a:noFill/>
        </p:spPr>
        <p:txBody>
          <a:bodyPr wrap="square" rtlCol="0">
            <a:spAutoFit/>
          </a:bodyPr>
          <a:lstStyle/>
          <a:p>
            <a:pPr algn="ctr"/>
            <a:r>
              <a:rPr lang="en-US" sz="1400">
                <a:solidFill>
                  <a:schemeClr val="bg1"/>
                </a:solidFill>
              </a:rPr>
              <a:t>8 million healthcare providers could tremendously benefit from our dashboard visualizing all factors in a patient’s health can then help doctors formulate an informed care plan.</a:t>
            </a:r>
          </a:p>
        </p:txBody>
      </p:sp>
      <p:sp>
        <p:nvSpPr>
          <p:cNvPr id="34" name="TextBox 33"/>
          <p:cNvSpPr txBox="1"/>
          <p:nvPr/>
        </p:nvSpPr>
        <p:spPr>
          <a:xfrm>
            <a:off x="7679815" y="4542938"/>
            <a:ext cx="4242279" cy="2031325"/>
          </a:xfrm>
          <a:prstGeom prst="rect">
            <a:avLst/>
          </a:prstGeom>
          <a:noFill/>
        </p:spPr>
        <p:txBody>
          <a:bodyPr wrap="square" rtlCol="0">
            <a:spAutoFit/>
          </a:bodyPr>
          <a:lstStyle/>
          <a:p>
            <a:pPr algn="ctr"/>
            <a:r>
              <a:rPr lang="en-US" sz="1400">
                <a:solidFill>
                  <a:schemeClr val="bg1"/>
                </a:solidFill>
              </a:rPr>
              <a:t>Treatment and symptom tracking applications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p>
        </p:txBody>
      </p:sp>
    </p:spTree>
    <p:custDataLst>
      <p:tags r:id="rId1"/>
    </p:custDataLst>
    <p:extLst>
      <p:ext uri="{BB962C8B-B14F-4D97-AF65-F5344CB8AC3E}">
        <p14:creationId xmlns:p14="http://schemas.microsoft.com/office/powerpoint/2010/main" val="1692033503"/>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0" y="1944414"/>
            <a:ext cx="5998254" cy="4110464"/>
          </a:xfrm>
          <a:prstGeom prst="rect">
            <a:avLst/>
          </a:prstGeom>
        </p:spPr>
        <p:txBody>
          <a:bodyPr vert="horz" lIns="0" tIns="45720" rIns="0" bIns="45720" rtlCol="0" anchor="ctr">
            <a:noAutofit/>
          </a:bodyPr>
          <a:lstStyle/>
          <a:p>
            <a:pPr marL="285750" indent="-285750" defTabSz="914400">
              <a:lnSpc>
                <a:spcPct val="175000"/>
              </a:lnSpc>
              <a:spcAft>
                <a:spcPts val="600"/>
              </a:spcAft>
              <a:buClr>
                <a:schemeClr val="accent1"/>
              </a:buClr>
              <a:buFont typeface="Arial" panose="020B0604020202020204" pitchFamily="34" charset="0"/>
              <a:buChar char="•"/>
            </a:pPr>
            <a:endParaRPr lang="en-US" sz="1600" dirty="0">
              <a:solidFill>
                <a:srgbClr val="FFFFFF"/>
              </a:solidFill>
            </a:endParaRPr>
          </a:p>
        </p:txBody>
      </p:sp>
      <p:sp>
        <p:nvSpPr>
          <p:cNvPr id="11" name="Shape 111">
            <a:extLst>
              <a:ext uri="{FF2B5EF4-FFF2-40B4-BE49-F238E27FC236}">
                <a16:creationId xmlns:a16="http://schemas.microsoft.com/office/drawing/2014/main" id="{7741508D-37C1-4555-963F-627661A801E0}"/>
              </a:ext>
            </a:extLst>
          </p:cNvPr>
          <p:cNvSpPr txBox="1">
            <a:spLocks/>
          </p:cNvSpPr>
          <p:nvPr/>
        </p:nvSpPr>
        <p:spPr>
          <a:xfrm>
            <a:off x="5661593" y="630602"/>
            <a:ext cx="5590268" cy="1081579"/>
          </a:xfrm>
          <a:prstGeom prst="rect">
            <a:avLst/>
          </a:prstGeom>
        </p:spPr>
        <p:txBody>
          <a:bodyPr vert="horz" lIns="91440" tIns="45720" rIns="91440" bIns="45720" rtlCol="0" anchor="ctr" anchorCtr="0">
            <a:norm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Font typeface="News Cycle"/>
              <a:buAutoNum type="arabicPeriod"/>
              <a:defRPr sz="6400" b="1" i="0" u="none" strike="noStrike" cap="none" baseline="0">
                <a:solidFill>
                  <a:srgbClr val="434343"/>
                </a:solidFill>
                <a:latin typeface="News Cycle"/>
                <a:ea typeface="News Cycle"/>
                <a:cs typeface="News Cycle"/>
                <a:sym typeface="News Cycle"/>
                <a:rtl val="0"/>
              </a:defRPr>
            </a:lvl1pPr>
            <a:lvl2pPr marR="0" algn="l" rtl="0">
              <a:lnSpc>
                <a:spcPct val="100000"/>
              </a:lnSpc>
              <a:spcBef>
                <a:spcPts val="0"/>
              </a:spcBef>
              <a:spcAft>
                <a:spcPts val="0"/>
              </a:spcAft>
              <a:buClr>
                <a:schemeClr val="dk1"/>
              </a:buClr>
              <a:buSzPct val="100000"/>
              <a:buAutoNum type="arabicPeriod"/>
              <a:defRPr sz="3600" b="1" i="0" u="none" strike="noStrike" cap="none" baseline="0">
                <a:solidFill>
                  <a:schemeClr val="dk1"/>
                </a:solidFill>
                <a:latin typeface="Arial"/>
                <a:ea typeface="Arial"/>
                <a:cs typeface="Arial"/>
                <a:sym typeface="Arial"/>
                <a:rtl val="0"/>
              </a:defRPr>
            </a:lvl2pPr>
            <a:lvl3pPr rtl="0">
              <a:spcBef>
                <a:spcPts val="0"/>
              </a:spcBef>
              <a:buClr>
                <a:schemeClr val="dk1"/>
              </a:buClr>
              <a:buSzPct val="100000"/>
              <a:buAutoNum type="arabicPeriod"/>
              <a:defRPr sz="3600" b="1">
                <a:solidFill>
                  <a:schemeClr val="dk1"/>
                </a:solidFill>
              </a:defRPr>
            </a:lvl3pPr>
            <a:lvl4pPr rtl="0">
              <a:spcBef>
                <a:spcPts val="0"/>
              </a:spcBef>
              <a:buClr>
                <a:schemeClr val="dk1"/>
              </a:buClr>
              <a:buSzPct val="100000"/>
              <a:buAutoNum type="arabicPeriod"/>
              <a:defRPr sz="3600" b="1">
                <a:solidFill>
                  <a:schemeClr val="dk1"/>
                </a:solidFill>
              </a:defRPr>
            </a:lvl4pPr>
            <a:lvl5pPr rtl="0">
              <a:spcBef>
                <a:spcPts val="0"/>
              </a:spcBef>
              <a:buClr>
                <a:schemeClr val="dk1"/>
              </a:buClr>
              <a:buSzPct val="100000"/>
              <a:buAutoNum type="arabicPeriod"/>
              <a:defRPr sz="3600" b="1">
                <a:solidFill>
                  <a:schemeClr val="dk1"/>
                </a:solidFill>
              </a:defRPr>
            </a:lvl5pPr>
            <a:lvl6pPr rtl="0">
              <a:spcBef>
                <a:spcPts val="0"/>
              </a:spcBef>
              <a:buClr>
                <a:schemeClr val="dk1"/>
              </a:buClr>
              <a:buSzPct val="100000"/>
              <a:buAutoNum type="arabicPeriod"/>
              <a:defRPr sz="3600" b="1">
                <a:solidFill>
                  <a:schemeClr val="dk1"/>
                </a:solidFill>
              </a:defRPr>
            </a:lvl6pPr>
            <a:lvl7pPr rtl="0">
              <a:spcBef>
                <a:spcPts val="0"/>
              </a:spcBef>
              <a:buClr>
                <a:schemeClr val="dk1"/>
              </a:buClr>
              <a:buSzPct val="100000"/>
              <a:buAutoNum type="arabicPeriod"/>
              <a:defRPr sz="3600" b="1">
                <a:solidFill>
                  <a:schemeClr val="dk1"/>
                </a:solidFill>
              </a:defRPr>
            </a:lvl7pPr>
            <a:lvl8pPr rtl="0">
              <a:spcBef>
                <a:spcPts val="0"/>
              </a:spcBef>
              <a:buClr>
                <a:schemeClr val="dk1"/>
              </a:buClr>
              <a:buSzPct val="100000"/>
              <a:buAutoNum type="arabicPeriod"/>
              <a:defRPr sz="3600" b="1">
                <a:solidFill>
                  <a:schemeClr val="dk1"/>
                </a:solidFill>
              </a:defRPr>
            </a:lvl8pPr>
            <a:lvl9pPr rtl="0">
              <a:spcBef>
                <a:spcPts val="0"/>
              </a:spcBef>
              <a:buClr>
                <a:schemeClr val="dk1"/>
              </a:buClr>
              <a:buSzPct val="100000"/>
              <a:buAutoNum type="arabicPeriod"/>
              <a:defRPr sz="3600" b="1">
                <a:solidFill>
                  <a:schemeClr val="dk1"/>
                </a:solidFill>
              </a:defRPr>
            </a:lvl9pPr>
          </a:lstStyle>
          <a:p>
            <a:pPr algn="l" defTabSz="914400">
              <a:lnSpc>
                <a:spcPct val="85000"/>
              </a:lnSpc>
              <a:spcBef>
                <a:spcPct val="0"/>
              </a:spcBef>
              <a:spcAft>
                <a:spcPts val="600"/>
              </a:spcAft>
              <a:buNone/>
            </a:pPr>
            <a:r>
              <a:rPr lang="en-US" sz="6000" b="0" spc="-50" dirty="0">
                <a:solidFill>
                  <a:srgbClr val="FFFFFF"/>
                </a:solidFill>
                <a:latin typeface="+mj-lt"/>
                <a:ea typeface="+mj-ea"/>
                <a:cs typeface="+mj-cs"/>
              </a:rPr>
              <a:t>Market Trends</a:t>
            </a:r>
          </a:p>
        </p:txBody>
      </p:sp>
      <p:pic>
        <p:nvPicPr>
          <p:cNvPr id="6" name="Picture 5" descr="Text&#10;&#10;Description automatically generated with low confidence">
            <a:extLst>
              <a:ext uri="{FF2B5EF4-FFF2-40B4-BE49-F238E27FC236}">
                <a16:creationId xmlns:a16="http://schemas.microsoft.com/office/drawing/2014/main" id="{5B0FCBA7-A989-4159-814A-ED02F3D8EAFF}"/>
              </a:ext>
            </a:extLst>
          </p:cNvPr>
          <p:cNvPicPr>
            <a:picLocks noChangeAspect="1"/>
          </p:cNvPicPr>
          <p:nvPr/>
        </p:nvPicPr>
        <p:blipFill rotWithShape="1">
          <a:blip r:embed="rId4">
            <a:extLst>
              <a:ext uri="{28A0092B-C50C-407E-A947-70E740481C1C}">
                <a14:useLocalDpi xmlns:a14="http://schemas.microsoft.com/office/drawing/2010/main" val="0"/>
              </a:ext>
            </a:extLst>
          </a:blip>
          <a:srcRect t="1" b="304"/>
          <a:stretch/>
        </p:blipFill>
        <p:spPr>
          <a:xfrm>
            <a:off x="304035" y="354960"/>
            <a:ext cx="3972493" cy="6148080"/>
          </a:xfrm>
          <a:prstGeom prst="rect">
            <a:avLst/>
          </a:prstGeom>
        </p:spPr>
      </p:pic>
      <p:sp>
        <p:nvSpPr>
          <p:cNvPr id="7" name="TextBox 6">
            <a:extLst>
              <a:ext uri="{FF2B5EF4-FFF2-40B4-BE49-F238E27FC236}">
                <a16:creationId xmlns:a16="http://schemas.microsoft.com/office/drawing/2014/main" id="{3809FB72-9187-7E66-BD37-3C6E260642D3}"/>
              </a:ext>
            </a:extLst>
          </p:cNvPr>
          <p:cNvSpPr txBox="1"/>
          <p:nvPr/>
        </p:nvSpPr>
        <p:spPr>
          <a:xfrm>
            <a:off x="779929" y="6519343"/>
            <a:ext cx="11314325"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Nexa Light"/>
                <a:hlinkClick r:id="rId5"/>
              </a:rPr>
              <a:t>https://www.healthcapital.com/hcc/newsletter/02_21/HTML/2040/convert_healthcare_in_2040.php#_ednref4</a:t>
            </a:r>
            <a:endParaRPr lang="en-US" sz="1200">
              <a:solidFill>
                <a:srgbClr val="000000"/>
              </a:solidFill>
              <a:latin typeface="Calibri" panose="020F0502020204030204"/>
              <a:cs typeface="Calibri" panose="020F0502020204030204"/>
            </a:endParaRPr>
          </a:p>
        </p:txBody>
      </p:sp>
      <p:pic>
        <p:nvPicPr>
          <p:cNvPr id="8" name="Picture 2" descr="U.S. digital health market size, by technology, 2020 – 2030 (USD Billion)">
            <a:extLst>
              <a:ext uri="{FF2B5EF4-FFF2-40B4-BE49-F238E27FC236}">
                <a16:creationId xmlns:a16="http://schemas.microsoft.com/office/drawing/2014/main" id="{89C6B5D2-336C-2B27-F3D8-28EE880C4B8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676531" y="2519137"/>
            <a:ext cx="7211434" cy="376797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93712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4147704" y="3774830"/>
            <a:ext cx="3740728" cy="2616101"/>
          </a:xfrm>
          <a:prstGeom prst="rect">
            <a:avLst/>
          </a:prstGeom>
          <a:noFill/>
        </p:spPr>
        <p:txBody>
          <a:bodyPr wrap="square" rtlCol="0">
            <a:spAutoFit/>
          </a:bodyPr>
          <a:lstStyle/>
          <a:p>
            <a:pPr algn="ctr"/>
            <a:r>
              <a:rPr lang="en-US" sz="4400" b="1">
                <a:solidFill>
                  <a:schemeClr val="bg1"/>
                </a:solidFill>
              </a:rPr>
              <a:t>Subscription Pricing</a:t>
            </a:r>
          </a:p>
          <a:p>
            <a:pPr algn="ctr"/>
            <a:r>
              <a:rPr lang="en-US" sz="2400">
                <a:solidFill>
                  <a:schemeClr val="bg1"/>
                </a:solidFill>
              </a:rPr>
              <a:t>$600 per month per 5000 end-users</a:t>
            </a:r>
          </a:p>
          <a:p>
            <a:pPr marL="342900" indent="-342900" algn="ctr">
              <a:buFont typeface="Arial" panose="020B0604020202020204" pitchFamily="34" charset="0"/>
              <a:buChar char="•"/>
            </a:pPr>
            <a:endParaRPr lang="en-US" sz="2800"/>
          </a:p>
        </p:txBody>
      </p:sp>
      <p:sp>
        <p:nvSpPr>
          <p:cNvPr id="8" name="TextBox 7">
            <a:extLst>
              <a:ext uri="{FF2B5EF4-FFF2-40B4-BE49-F238E27FC236}">
                <a16:creationId xmlns:a16="http://schemas.microsoft.com/office/drawing/2014/main" id="{D035FAD1-8F59-44EA-9A79-745B3E6E545A}"/>
              </a:ext>
            </a:extLst>
          </p:cNvPr>
          <p:cNvSpPr txBox="1"/>
          <p:nvPr/>
        </p:nvSpPr>
        <p:spPr>
          <a:xfrm>
            <a:off x="430391" y="41464"/>
            <a:ext cx="10965320" cy="1569660"/>
          </a:xfrm>
          <a:prstGeom prst="rect">
            <a:avLst/>
          </a:prstGeom>
          <a:noFill/>
        </p:spPr>
        <p:txBody>
          <a:bodyPr wrap="square">
            <a:spAutoFit/>
          </a:bodyPr>
          <a:lstStyle/>
          <a:p>
            <a:pPr algn="ctr"/>
            <a:r>
              <a:rPr lang="en-US" sz="4800">
                <a:solidFill>
                  <a:schemeClr val="bg1"/>
                </a:solidFill>
              </a:rPr>
              <a:t>B2B DATA AGGREGATION AND ANALYSIS SaaS REVENUE STREAMS</a:t>
            </a:r>
          </a:p>
        </p:txBody>
      </p:sp>
      <p:sp>
        <p:nvSpPr>
          <p:cNvPr id="9" name="TextBox 8">
            <a:extLst>
              <a:ext uri="{FF2B5EF4-FFF2-40B4-BE49-F238E27FC236}">
                <a16:creationId xmlns:a16="http://schemas.microsoft.com/office/drawing/2014/main" id="{861E6456-90BC-4F30-B8A1-3C858DE79731}"/>
              </a:ext>
            </a:extLst>
          </p:cNvPr>
          <p:cNvSpPr txBox="1"/>
          <p:nvPr/>
        </p:nvSpPr>
        <p:spPr>
          <a:xfrm>
            <a:off x="430391" y="3685767"/>
            <a:ext cx="3185645" cy="2616101"/>
          </a:xfrm>
          <a:prstGeom prst="rect">
            <a:avLst/>
          </a:prstGeom>
          <a:noFill/>
        </p:spPr>
        <p:txBody>
          <a:bodyPr wrap="square" rtlCol="0">
            <a:spAutoFit/>
          </a:bodyPr>
          <a:lstStyle/>
          <a:p>
            <a:pPr lvl="0"/>
            <a:r>
              <a:rPr lang="en-US" sz="4400" b="1">
                <a:solidFill>
                  <a:schemeClr val="bg1"/>
                </a:solidFill>
              </a:rPr>
              <a:t>Customers</a:t>
            </a:r>
            <a:r>
              <a:rPr lang="en-US" sz="3200">
                <a:solidFill>
                  <a:schemeClr val="bg1"/>
                </a:solidFill>
              </a:rPr>
              <a:t> </a:t>
            </a:r>
          </a:p>
          <a:p>
            <a:pPr lvl="0" algn="ctr"/>
            <a:r>
              <a:rPr lang="en-US" sz="2400">
                <a:solidFill>
                  <a:schemeClr val="bg1"/>
                </a:solidFill>
              </a:rPr>
              <a:t>268,747 application developers, researchers, and healthcare providers</a:t>
            </a:r>
            <a:endParaRPr lang="en-US" sz="2400"/>
          </a:p>
        </p:txBody>
      </p:sp>
      <p:sp>
        <p:nvSpPr>
          <p:cNvPr id="5" name="TextBox 4">
            <a:extLst>
              <a:ext uri="{FF2B5EF4-FFF2-40B4-BE49-F238E27FC236}">
                <a16:creationId xmlns:a16="http://schemas.microsoft.com/office/drawing/2014/main" id="{BBB33D7A-12E5-47F2-8FC8-54997B6455F9}"/>
              </a:ext>
            </a:extLst>
          </p:cNvPr>
          <p:cNvSpPr txBox="1"/>
          <p:nvPr/>
        </p:nvSpPr>
        <p:spPr>
          <a:xfrm>
            <a:off x="8210066" y="3810743"/>
            <a:ext cx="3740728" cy="2985433"/>
          </a:xfrm>
          <a:prstGeom prst="rect">
            <a:avLst/>
          </a:prstGeom>
          <a:noFill/>
        </p:spPr>
        <p:txBody>
          <a:bodyPr wrap="square" rtlCol="0">
            <a:spAutoFit/>
          </a:bodyPr>
          <a:lstStyle/>
          <a:p>
            <a:pPr algn="ctr"/>
            <a:r>
              <a:rPr lang="en-US" sz="4400" b="1">
                <a:solidFill>
                  <a:schemeClr val="bg1"/>
                </a:solidFill>
              </a:rPr>
              <a:t>On-Site Licensing</a:t>
            </a:r>
          </a:p>
          <a:p>
            <a:pPr algn="ctr"/>
            <a:r>
              <a:rPr lang="en-US" sz="2400">
                <a:solidFill>
                  <a:schemeClr val="bg1"/>
                </a:solidFill>
              </a:rPr>
              <a:t>Fair Code model which requires licensing for for-profit usage  </a:t>
            </a:r>
          </a:p>
          <a:p>
            <a:pPr marL="342900" indent="-342900" algn="ctr">
              <a:buFont typeface="Arial" panose="020B0604020202020204" pitchFamily="34" charset="0"/>
              <a:buChar char="•"/>
            </a:pPr>
            <a:endParaRPr lang="en-US" sz="2800"/>
          </a:p>
        </p:txBody>
      </p:sp>
      <p:pic>
        <p:nvPicPr>
          <p:cNvPr id="3" name="Graphic 2">
            <a:extLst>
              <a:ext uri="{FF2B5EF4-FFF2-40B4-BE49-F238E27FC236}">
                <a16:creationId xmlns:a16="http://schemas.microsoft.com/office/drawing/2014/main" id="{1299B810-4473-4307-A05B-153FFED222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71671" y="1982228"/>
            <a:ext cx="1472046" cy="1472046"/>
          </a:xfrm>
          <a:prstGeom prst="rect">
            <a:avLst/>
          </a:prstGeom>
        </p:spPr>
      </p:pic>
      <p:pic>
        <p:nvPicPr>
          <p:cNvPr id="10" name="Graphic 9">
            <a:extLst>
              <a:ext uri="{FF2B5EF4-FFF2-40B4-BE49-F238E27FC236}">
                <a16:creationId xmlns:a16="http://schemas.microsoft.com/office/drawing/2014/main" id="{31EA70A9-0967-418D-ADD8-9566B589D9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59977" y="2139660"/>
            <a:ext cx="1472045" cy="1472045"/>
          </a:xfrm>
          <a:prstGeom prst="rect">
            <a:avLst/>
          </a:prstGeom>
        </p:spPr>
      </p:pic>
      <p:pic>
        <p:nvPicPr>
          <p:cNvPr id="12" name="Graphic 11">
            <a:extLst>
              <a:ext uri="{FF2B5EF4-FFF2-40B4-BE49-F238E27FC236}">
                <a16:creationId xmlns:a16="http://schemas.microsoft.com/office/drawing/2014/main" id="{0F26ACF9-6EFE-4A54-854A-EDA2BFA8CF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7190" y="2139659"/>
            <a:ext cx="1472046" cy="1472046"/>
          </a:xfrm>
          <a:prstGeom prst="rect">
            <a:avLst/>
          </a:prstGeom>
        </p:spPr>
      </p:pic>
    </p:spTree>
    <p:custDataLst>
      <p:tags r:id="rId1"/>
    </p:custDataLst>
    <p:extLst>
      <p:ext uri="{BB962C8B-B14F-4D97-AF65-F5344CB8AC3E}">
        <p14:creationId xmlns:p14="http://schemas.microsoft.com/office/powerpoint/2010/main" val="2732652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09CC21-6A9D-4614-862C-1AF6BBDB09B1}"/>
              </a:ext>
            </a:extLst>
          </p:cNvPr>
          <p:cNvSpPr>
            <a:spLocks noGrp="1"/>
          </p:cNvSpPr>
          <p:nvPr>
            <p:ph type="title"/>
          </p:nvPr>
        </p:nvSpPr>
        <p:spPr>
          <a:xfrm>
            <a:off x="1629068" y="244102"/>
            <a:ext cx="9436100" cy="959155"/>
          </a:xfrm>
        </p:spPr>
        <p:txBody>
          <a:bodyPr>
            <a:noAutofit/>
          </a:bodyPr>
          <a:lstStyle/>
          <a:p>
            <a:r>
              <a:rPr lang="en-US" sz="6000"/>
              <a:t>Benefits of A DAO</a:t>
            </a:r>
          </a:p>
        </p:txBody>
      </p:sp>
      <p:sp>
        <p:nvSpPr>
          <p:cNvPr id="9" name="Text Placeholder 8">
            <a:extLst>
              <a:ext uri="{FF2B5EF4-FFF2-40B4-BE49-F238E27FC236}">
                <a16:creationId xmlns:a16="http://schemas.microsoft.com/office/drawing/2014/main" id="{CF68002F-7C2F-4000-BDBF-67C154AAD56C}"/>
              </a:ext>
            </a:extLst>
          </p:cNvPr>
          <p:cNvSpPr>
            <a:spLocks noGrp="1"/>
          </p:cNvSpPr>
          <p:nvPr>
            <p:ph type="body" sz="quarter" idx="12"/>
          </p:nvPr>
        </p:nvSpPr>
        <p:spPr>
          <a:xfrm>
            <a:off x="267344" y="1384477"/>
            <a:ext cx="2723448" cy="1493270"/>
          </a:xfrm>
        </p:spPr>
        <p:txBody>
          <a:bodyPr/>
          <a:lstStyle/>
          <a:p>
            <a:r>
              <a:rPr lang="en-US" sz="2400"/>
              <a:t>Incentivizing Data Silos Facilitating Data Sharing </a:t>
            </a:r>
          </a:p>
        </p:txBody>
      </p:sp>
      <p:sp>
        <p:nvSpPr>
          <p:cNvPr id="11" name="Text Placeholder 10">
            <a:extLst>
              <a:ext uri="{FF2B5EF4-FFF2-40B4-BE49-F238E27FC236}">
                <a16:creationId xmlns:a16="http://schemas.microsoft.com/office/drawing/2014/main" id="{774C9296-FBAD-43A8-846F-CBF055B9D3F9}"/>
              </a:ext>
            </a:extLst>
          </p:cNvPr>
          <p:cNvSpPr>
            <a:spLocks noGrp="1"/>
          </p:cNvSpPr>
          <p:nvPr>
            <p:ph type="body" sz="quarter" idx="15"/>
          </p:nvPr>
        </p:nvSpPr>
        <p:spPr>
          <a:xfrm>
            <a:off x="3228555" y="2324713"/>
            <a:ext cx="2382386" cy="613702"/>
          </a:xfrm>
        </p:spPr>
        <p:txBody>
          <a:bodyPr/>
          <a:lstStyle/>
          <a:p>
            <a:r>
              <a:rPr lang="en-US" sz="2400"/>
              <a:t>Trust by Personal Data Sharers </a:t>
            </a:r>
          </a:p>
        </p:txBody>
      </p:sp>
      <p:sp>
        <p:nvSpPr>
          <p:cNvPr id="12" name="Text Placeholder 11">
            <a:extLst>
              <a:ext uri="{FF2B5EF4-FFF2-40B4-BE49-F238E27FC236}">
                <a16:creationId xmlns:a16="http://schemas.microsoft.com/office/drawing/2014/main" id="{C0DD4B02-BADF-40CF-83C0-58D2B0BC6850}"/>
              </a:ext>
            </a:extLst>
          </p:cNvPr>
          <p:cNvSpPr>
            <a:spLocks noGrp="1"/>
          </p:cNvSpPr>
          <p:nvPr>
            <p:ph type="body" sz="quarter" idx="16"/>
          </p:nvPr>
        </p:nvSpPr>
        <p:spPr>
          <a:xfrm>
            <a:off x="3131507" y="2938414"/>
            <a:ext cx="2499145" cy="3551285"/>
          </a:xfrm>
        </p:spPr>
        <p:txBody>
          <a:bodyPr/>
          <a:lstStyle/>
          <a:p>
            <a:r>
              <a:rPr lang="en-US" sz="1600"/>
              <a:t>Everyone that shares their data receives governance tokens.  The fact that they are owners of a transparent organization would make them more comfortable than sharing with an opaque corporate entity. </a:t>
            </a:r>
          </a:p>
        </p:txBody>
      </p:sp>
      <p:sp>
        <p:nvSpPr>
          <p:cNvPr id="13" name="Text Placeholder 12">
            <a:extLst>
              <a:ext uri="{FF2B5EF4-FFF2-40B4-BE49-F238E27FC236}">
                <a16:creationId xmlns:a16="http://schemas.microsoft.com/office/drawing/2014/main" id="{702FC62C-CD51-4D17-A0D9-27A8727722B7}"/>
              </a:ext>
            </a:extLst>
          </p:cNvPr>
          <p:cNvSpPr>
            <a:spLocks noGrp="1"/>
          </p:cNvSpPr>
          <p:nvPr>
            <p:ph type="body" sz="quarter" idx="17"/>
          </p:nvPr>
        </p:nvSpPr>
        <p:spPr>
          <a:xfrm>
            <a:off x="5931793" y="2264045"/>
            <a:ext cx="2965218" cy="613702"/>
          </a:xfrm>
        </p:spPr>
        <p:txBody>
          <a:bodyPr/>
          <a:lstStyle/>
          <a:p>
            <a:r>
              <a:rPr lang="en-US" sz="2400"/>
              <a:t>A Class Action Lawsuit Against the DAO Would Be Masochistic </a:t>
            </a:r>
          </a:p>
        </p:txBody>
      </p:sp>
      <p:sp>
        <p:nvSpPr>
          <p:cNvPr id="15" name="Text Placeholder 14">
            <a:extLst>
              <a:ext uri="{FF2B5EF4-FFF2-40B4-BE49-F238E27FC236}">
                <a16:creationId xmlns:a16="http://schemas.microsoft.com/office/drawing/2014/main" id="{0841693F-B4AE-422D-9260-0159260BE3DC}"/>
              </a:ext>
            </a:extLst>
          </p:cNvPr>
          <p:cNvSpPr>
            <a:spLocks noGrp="1"/>
          </p:cNvSpPr>
          <p:nvPr>
            <p:ph type="body" sz="quarter" idx="19"/>
          </p:nvPr>
        </p:nvSpPr>
        <p:spPr>
          <a:xfrm>
            <a:off x="9154029" y="969545"/>
            <a:ext cx="2837595" cy="2202581"/>
          </a:xfrm>
        </p:spPr>
        <p:txBody>
          <a:bodyPr/>
          <a:lstStyle/>
          <a:p>
            <a:r>
              <a:rPr lang="en-US" sz="2400"/>
              <a:t>Government Action Against a DAO Would Be A Logical Fallacy </a:t>
            </a:r>
          </a:p>
        </p:txBody>
      </p:sp>
      <p:sp>
        <p:nvSpPr>
          <p:cNvPr id="16" name="Text Placeholder 15">
            <a:extLst>
              <a:ext uri="{FF2B5EF4-FFF2-40B4-BE49-F238E27FC236}">
                <a16:creationId xmlns:a16="http://schemas.microsoft.com/office/drawing/2014/main" id="{4BA42D3D-2DC2-4D9E-A472-8AD97E8F5035}"/>
              </a:ext>
            </a:extLst>
          </p:cNvPr>
          <p:cNvSpPr>
            <a:spLocks noGrp="1"/>
          </p:cNvSpPr>
          <p:nvPr>
            <p:ph type="body" sz="quarter" idx="20"/>
          </p:nvPr>
        </p:nvSpPr>
        <p:spPr>
          <a:xfrm>
            <a:off x="9102241" y="3192415"/>
            <a:ext cx="3000859" cy="3453933"/>
          </a:xfrm>
        </p:spPr>
        <p:txBody>
          <a:bodyPr/>
          <a:lstStyle/>
          <a:p>
            <a:r>
              <a:rPr lang="en-US" sz="1600"/>
              <a:t>Any government fines imposed on the DAO would be harming the data owners that they are supposed to be protecting. If the government doesn’t allow people to govern their own data, then it would be acting completely undemocratically.</a:t>
            </a:r>
          </a:p>
        </p:txBody>
      </p:sp>
      <p:sp>
        <p:nvSpPr>
          <p:cNvPr id="21" name="Text Placeholder 11">
            <a:extLst>
              <a:ext uri="{FF2B5EF4-FFF2-40B4-BE49-F238E27FC236}">
                <a16:creationId xmlns:a16="http://schemas.microsoft.com/office/drawing/2014/main" id="{825F170B-0741-464F-818C-59109205A7A0}"/>
              </a:ext>
            </a:extLst>
          </p:cNvPr>
          <p:cNvSpPr txBox="1">
            <a:spLocks/>
          </p:cNvSpPr>
          <p:nvPr/>
        </p:nvSpPr>
        <p:spPr>
          <a:xfrm>
            <a:off x="379495" y="2938414"/>
            <a:ext cx="2499145" cy="3551285"/>
          </a:xfrm>
          <a:prstGeom prst="rect">
            <a:avLst/>
          </a:prstGeom>
        </p:spPr>
        <p:txBody>
          <a:bodyPr/>
          <a:lstStyle>
            <a:lvl1pPr marL="0" indent="0" algn="ctr" defTabSz="914400" rtl="0" eaLnBrk="1" latinLnBrk="0" hangingPunct="1">
              <a:lnSpc>
                <a:spcPct val="125000"/>
              </a:lnSpc>
              <a:spcBef>
                <a:spcPts val="0"/>
              </a:spcBef>
              <a:spcAft>
                <a:spcPts val="200"/>
              </a:spcAft>
              <a:buClr>
                <a:schemeClr val="accent1"/>
              </a:buClr>
              <a:buSzPct val="100000"/>
              <a:buFont typeface="Calibri" panose="020F0502020204030204" pitchFamily="34" charset="0"/>
              <a:buNone/>
              <a:defRPr sz="1200" kern="1200" cap="none" spc="0" baseline="0">
                <a:solidFill>
                  <a:schemeClr val="bg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a:t>Since every data silos would be rewarded with governance tokens, a DAO provides a way for the 350k apps to all share in the upside of the increased value of the data, turning a zero-sum game into a positive-sum game. </a:t>
            </a:r>
          </a:p>
        </p:txBody>
      </p:sp>
      <p:sp>
        <p:nvSpPr>
          <p:cNvPr id="22" name="Text Placeholder 11">
            <a:extLst>
              <a:ext uri="{FF2B5EF4-FFF2-40B4-BE49-F238E27FC236}">
                <a16:creationId xmlns:a16="http://schemas.microsoft.com/office/drawing/2014/main" id="{4EA9BC9B-6042-44FB-B2A3-5537AEA9F609}"/>
              </a:ext>
            </a:extLst>
          </p:cNvPr>
          <p:cNvSpPr txBox="1">
            <a:spLocks/>
          </p:cNvSpPr>
          <p:nvPr/>
        </p:nvSpPr>
        <p:spPr>
          <a:xfrm>
            <a:off x="5931793" y="3034411"/>
            <a:ext cx="2869307" cy="3551285"/>
          </a:xfrm>
          <a:prstGeom prst="rect">
            <a:avLst/>
          </a:prstGeom>
        </p:spPr>
        <p:txBody>
          <a:bodyPr/>
          <a:lstStyle>
            <a:lvl1pPr marL="0" indent="0" algn="ctr" defTabSz="914400" rtl="0" eaLnBrk="1" latinLnBrk="0" hangingPunct="1">
              <a:lnSpc>
                <a:spcPct val="125000"/>
              </a:lnSpc>
              <a:spcBef>
                <a:spcPts val="0"/>
              </a:spcBef>
              <a:spcAft>
                <a:spcPts val="200"/>
              </a:spcAft>
              <a:buClr>
                <a:schemeClr val="accent1"/>
              </a:buClr>
              <a:buSzPct val="100000"/>
              <a:buFont typeface="Calibri" panose="020F0502020204030204" pitchFamily="34" charset="0"/>
              <a:buNone/>
              <a:defRPr sz="1200" kern="1200" cap="none" spc="0" baseline="0">
                <a:solidFill>
                  <a:schemeClr val="bg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a:t>If the users govern the DAO, they’d be less unlikely to act against themselves. If they did file a class action suit against the DAO, they would be suing themselves, driving down the value of the token by the total payout in addition to the legal fees. </a:t>
            </a:r>
          </a:p>
        </p:txBody>
      </p:sp>
    </p:spTree>
    <p:custDataLst>
      <p:tags r:id="rId1"/>
    </p:custDataLst>
    <p:extLst>
      <p:ext uri="{BB962C8B-B14F-4D97-AF65-F5344CB8AC3E}">
        <p14:creationId xmlns:p14="http://schemas.microsoft.com/office/powerpoint/2010/main" val="886987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rgbClr val="13111A"/>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B5DCDD26-2EBE-4DA1-88E6-739CC32AAE6D}"/>
              </a:ext>
              <a:ext uri="{C183D7F6-B498-43B3-948B-1728B52AA6E4}">
                <adec:decorative xmlns:adec="http://schemas.microsoft.com/office/drawing/2017/decorative" val="1"/>
              </a:ext>
            </a:extLst>
          </p:cNvPr>
          <p:cNvSpPr/>
          <p:nvPr/>
        </p:nvSpPr>
        <p:spPr>
          <a:xfrm>
            <a:off x="1232079" y="1327280"/>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105DC8A-F469-4525-9B35-A48C39C675D8}"/>
              </a:ext>
              <a:ext uri="{C183D7F6-B498-43B3-948B-1728B52AA6E4}">
                <adec:decorative xmlns:adec="http://schemas.microsoft.com/office/drawing/2017/decorative" val="1"/>
              </a:ext>
            </a:extLst>
          </p:cNvPr>
          <p:cNvSpPr/>
          <p:nvPr/>
        </p:nvSpPr>
        <p:spPr>
          <a:xfrm>
            <a:off x="4783493" y="1315767"/>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3532D8B-A149-411A-B087-EBA1EE6C6225}"/>
              </a:ext>
              <a:ext uri="{C183D7F6-B498-43B3-948B-1728B52AA6E4}">
                <adec:decorative xmlns:adec="http://schemas.microsoft.com/office/drawing/2017/decorative" val="1"/>
              </a:ext>
            </a:extLst>
          </p:cNvPr>
          <p:cNvSpPr/>
          <p:nvPr/>
        </p:nvSpPr>
        <p:spPr>
          <a:xfrm>
            <a:off x="8161243" y="1315767"/>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itle 52">
            <a:extLst>
              <a:ext uri="{FF2B5EF4-FFF2-40B4-BE49-F238E27FC236}">
                <a16:creationId xmlns:a16="http://schemas.microsoft.com/office/drawing/2014/main" id="{24046B9E-C52D-4466-AE77-E724F5B083A6}"/>
              </a:ext>
            </a:extLst>
          </p:cNvPr>
          <p:cNvSpPr>
            <a:spLocks noGrp="1"/>
          </p:cNvSpPr>
          <p:nvPr>
            <p:ph type="title"/>
          </p:nvPr>
        </p:nvSpPr>
        <p:spPr>
          <a:xfrm>
            <a:off x="3447161" y="217607"/>
            <a:ext cx="4714082" cy="542063"/>
          </a:xfrm>
        </p:spPr>
        <p:txBody>
          <a:bodyPr/>
          <a:lstStyle/>
          <a:p>
            <a:r>
              <a:rPr lang="en-US"/>
              <a:t>Growth strategy</a:t>
            </a:r>
          </a:p>
        </p:txBody>
      </p:sp>
      <p:sp>
        <p:nvSpPr>
          <p:cNvPr id="9" name="Text Placeholder 8">
            <a:extLst>
              <a:ext uri="{FF2B5EF4-FFF2-40B4-BE49-F238E27FC236}">
                <a16:creationId xmlns:a16="http://schemas.microsoft.com/office/drawing/2014/main" id="{628F2B12-A6FB-49BB-8D11-55B45902D329}"/>
              </a:ext>
            </a:extLst>
          </p:cNvPr>
          <p:cNvSpPr>
            <a:spLocks noGrp="1"/>
          </p:cNvSpPr>
          <p:nvPr>
            <p:ph type="body" sz="quarter" idx="19"/>
          </p:nvPr>
        </p:nvSpPr>
        <p:spPr>
          <a:xfrm>
            <a:off x="3751564" y="759670"/>
            <a:ext cx="4105275" cy="420386"/>
          </a:xfrm>
        </p:spPr>
        <p:txBody>
          <a:bodyPr/>
          <a:lstStyle/>
          <a:p>
            <a:r>
              <a:rPr lang="en-ZA"/>
              <a:t>How we’ll scale in the future</a:t>
            </a:r>
            <a:endParaRPr lang="en-US"/>
          </a:p>
        </p:txBody>
      </p:sp>
      <p:sp>
        <p:nvSpPr>
          <p:cNvPr id="32" name="Text Placeholder 31">
            <a:extLst>
              <a:ext uri="{FF2B5EF4-FFF2-40B4-BE49-F238E27FC236}">
                <a16:creationId xmlns:a16="http://schemas.microsoft.com/office/drawing/2014/main" id="{1F406394-948C-4B32-9F32-893A9CDFB903}"/>
              </a:ext>
            </a:extLst>
          </p:cNvPr>
          <p:cNvSpPr>
            <a:spLocks noGrp="1"/>
          </p:cNvSpPr>
          <p:nvPr>
            <p:ph type="body" sz="quarter" idx="27"/>
          </p:nvPr>
        </p:nvSpPr>
        <p:spPr>
          <a:xfrm>
            <a:off x="4731482" y="1583715"/>
            <a:ext cx="1706965" cy="1048575"/>
          </a:xfrm>
        </p:spPr>
        <p:txBody>
          <a:bodyPr/>
          <a:lstStyle/>
          <a:p>
            <a:r>
              <a:rPr lang="en-US"/>
              <a:t>CUSTOMER GROWTH</a:t>
            </a:r>
          </a:p>
        </p:txBody>
      </p:sp>
      <p:sp>
        <p:nvSpPr>
          <p:cNvPr id="33" name="Text Placeholder 32">
            <a:extLst>
              <a:ext uri="{FF2B5EF4-FFF2-40B4-BE49-F238E27FC236}">
                <a16:creationId xmlns:a16="http://schemas.microsoft.com/office/drawing/2014/main" id="{00564ED2-7D0C-49B7-ABB1-6D7E498CDADA}"/>
              </a:ext>
            </a:extLst>
          </p:cNvPr>
          <p:cNvSpPr>
            <a:spLocks noGrp="1"/>
          </p:cNvSpPr>
          <p:nvPr>
            <p:ph type="body" sz="quarter" idx="28"/>
          </p:nvPr>
        </p:nvSpPr>
        <p:spPr>
          <a:xfrm>
            <a:off x="8109232" y="1583715"/>
            <a:ext cx="1706965" cy="1048575"/>
          </a:xfrm>
        </p:spPr>
        <p:txBody>
          <a:bodyPr/>
          <a:lstStyle/>
          <a:p>
            <a:r>
              <a:rPr lang="en-US"/>
              <a:t>Developer Growth</a:t>
            </a:r>
          </a:p>
        </p:txBody>
      </p:sp>
      <p:sp>
        <p:nvSpPr>
          <p:cNvPr id="58" name="Text Placeholder 57">
            <a:extLst>
              <a:ext uri="{FF2B5EF4-FFF2-40B4-BE49-F238E27FC236}">
                <a16:creationId xmlns:a16="http://schemas.microsoft.com/office/drawing/2014/main" id="{D4D6CB0C-A7D9-4409-AB5D-E136D3307DF5}"/>
              </a:ext>
            </a:extLst>
          </p:cNvPr>
          <p:cNvSpPr>
            <a:spLocks noGrp="1"/>
          </p:cNvSpPr>
          <p:nvPr>
            <p:ph type="body" sz="quarter" idx="13"/>
          </p:nvPr>
        </p:nvSpPr>
        <p:spPr>
          <a:xfrm>
            <a:off x="532436" y="3202577"/>
            <a:ext cx="3038154" cy="3303342"/>
          </a:xfrm>
        </p:spPr>
        <p:txBody>
          <a:bodyPr/>
          <a:lstStyle/>
          <a:p>
            <a:pPr marL="285750" indent="-285750" algn="l">
              <a:lnSpc>
                <a:spcPct val="100000"/>
              </a:lnSpc>
              <a:spcAft>
                <a:spcPts val="0"/>
              </a:spcAft>
              <a:buClrTx/>
              <a:buSzTx/>
              <a:buFont typeface="Arial" panose="020B0604020202020204" pitchFamily="34" charset="0"/>
              <a:buChar char="•"/>
              <a:defRPr/>
            </a:pPr>
            <a:endParaRPr lang="en-US" sz="1600"/>
          </a:p>
          <a:p>
            <a:pPr marL="285750" indent="-285750" algn="l">
              <a:lnSpc>
                <a:spcPct val="100000"/>
              </a:lnSpc>
              <a:spcAft>
                <a:spcPts val="0"/>
              </a:spcAft>
              <a:buClrTx/>
              <a:buSzTx/>
              <a:buFont typeface="Arial" panose="020B0604020202020204" pitchFamily="34" charset="0"/>
              <a:buChar char="•"/>
              <a:defRPr/>
            </a:pPr>
            <a:r>
              <a:rPr lang="en-US" sz="1600"/>
              <a:t>Reward study participants with tokens to give them ownership of the platform and compensation for data contribution </a:t>
            </a:r>
          </a:p>
          <a:p>
            <a:pPr marL="285750" indent="-285750" algn="l">
              <a:lnSpc>
                <a:spcPct val="100000"/>
              </a:lnSpc>
              <a:spcAft>
                <a:spcPts val="0"/>
              </a:spcAft>
              <a:buClrTx/>
              <a:buSzTx/>
              <a:buFont typeface="Arial" panose="020B0604020202020204" pitchFamily="34" charset="0"/>
              <a:buChar char="•"/>
              <a:defRPr/>
            </a:pPr>
            <a:r>
              <a:rPr lang="en-US" sz="1600"/>
              <a:t>Give tokens to strategic partners with significant influence to incentivize them to use their platforms to grow the DAO</a:t>
            </a:r>
          </a:p>
        </p:txBody>
      </p:sp>
      <p:sp>
        <p:nvSpPr>
          <p:cNvPr id="59" name="Text Placeholder 58">
            <a:extLst>
              <a:ext uri="{FF2B5EF4-FFF2-40B4-BE49-F238E27FC236}">
                <a16:creationId xmlns:a16="http://schemas.microsoft.com/office/drawing/2014/main" id="{C57077DD-31D5-47C0-8A51-7084E938B943}"/>
              </a:ext>
            </a:extLst>
          </p:cNvPr>
          <p:cNvSpPr>
            <a:spLocks noGrp="1"/>
          </p:cNvSpPr>
          <p:nvPr>
            <p:ph type="body" sz="quarter" idx="29"/>
          </p:nvPr>
        </p:nvSpPr>
        <p:spPr>
          <a:xfrm>
            <a:off x="4048125" y="3162297"/>
            <a:ext cx="2937357" cy="3303342"/>
          </a:xfrm>
        </p:spPr>
        <p:txBody>
          <a:bodyPr lIns="91440" tIns="45720" rIns="91440" bIns="4572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Create Plugin Framework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Incentivize sharing studies on social media with personal referral URLs that are tied to smart contracts which reward individuals based on their contributed value</a:t>
            </a:r>
            <a:endParaRPr lang="en-US" sz="1600">
              <a:solidFill>
                <a:schemeClr val="bg1"/>
              </a:solidFill>
            </a:endParaRPr>
          </a:p>
        </p:txBody>
      </p:sp>
      <p:sp>
        <p:nvSpPr>
          <p:cNvPr id="31" name="Text Placeholder 30">
            <a:extLst>
              <a:ext uri="{FF2B5EF4-FFF2-40B4-BE49-F238E27FC236}">
                <a16:creationId xmlns:a16="http://schemas.microsoft.com/office/drawing/2014/main" id="{5B9D383F-A60F-4C89-8A00-CF569497000A}"/>
              </a:ext>
            </a:extLst>
          </p:cNvPr>
          <p:cNvSpPr>
            <a:spLocks noGrp="1"/>
          </p:cNvSpPr>
          <p:nvPr>
            <p:ph type="body" sz="quarter" idx="26"/>
          </p:nvPr>
        </p:nvSpPr>
        <p:spPr>
          <a:xfrm>
            <a:off x="1180068" y="1595228"/>
            <a:ext cx="1706965" cy="1048575"/>
          </a:xfrm>
        </p:spPr>
        <p:txBody>
          <a:bodyPr/>
          <a:lstStyle/>
          <a:p>
            <a:r>
              <a:rPr lang="en-US"/>
              <a:t>DAO MEMBER GROWTH</a:t>
            </a:r>
          </a:p>
        </p:txBody>
      </p:sp>
      <p:sp>
        <p:nvSpPr>
          <p:cNvPr id="18" name="Text Placeholder 58">
            <a:extLst>
              <a:ext uri="{FF2B5EF4-FFF2-40B4-BE49-F238E27FC236}">
                <a16:creationId xmlns:a16="http://schemas.microsoft.com/office/drawing/2014/main" id="{B52DCFBD-885E-4C89-9F4D-56FB83426950}"/>
              </a:ext>
            </a:extLst>
          </p:cNvPr>
          <p:cNvSpPr txBox="1">
            <a:spLocks/>
          </p:cNvSpPr>
          <p:nvPr/>
        </p:nvSpPr>
        <p:spPr>
          <a:xfrm>
            <a:off x="7463018" y="3144895"/>
            <a:ext cx="3328807" cy="3495498"/>
          </a:xfrm>
          <a:prstGeom prst="rect">
            <a:avLst/>
          </a:prstGeom>
        </p:spPr>
        <p:txBody>
          <a:bodyPr lIns="91440" tIns="45720" rIns="91440" bIns="45720" anchor="t"/>
          <a:lstStyle>
            <a:lvl1pPr marL="0" indent="0" algn="ctr" defTabSz="914400" rtl="0" eaLnBrk="1" latinLnBrk="0" hangingPunct="1">
              <a:lnSpc>
                <a:spcPct val="125000"/>
              </a:lnSpc>
              <a:spcBef>
                <a:spcPts val="0"/>
              </a:spcBef>
              <a:spcAft>
                <a:spcPts val="200"/>
              </a:spcAft>
              <a:buClr>
                <a:schemeClr val="accent1"/>
              </a:buClr>
              <a:buSzPct val="100000"/>
              <a:buFont typeface="Calibri" panose="020F0502020204030204" pitchFamily="34" charset="0"/>
              <a:buNone/>
              <a:defRPr sz="1400" kern="1200" cap="none" spc="0" baseline="0">
                <a:solidFill>
                  <a:schemeClr val="bg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85750" indent="-285750" algn="l">
              <a:lnSpc>
                <a:spcPct val="100000"/>
              </a:lnSpc>
              <a:spcAft>
                <a:spcPts val="0"/>
              </a:spcAft>
              <a:buClrTx/>
              <a:buSzTx/>
              <a:buFont typeface="Arial" panose="020B0604020202020204" pitchFamily="34" charset="0"/>
              <a:buChar char="•"/>
              <a:defRPr/>
            </a:pPr>
            <a:r>
              <a:rPr lang="en-US" sz="1600"/>
              <a:t>Establish partnerships with as many of the 350k digital health apps as possible by:</a:t>
            </a:r>
          </a:p>
          <a:p>
            <a:pPr marL="285750" indent="-285750" algn="l">
              <a:lnSpc>
                <a:spcPct val="100000"/>
              </a:lnSpc>
              <a:spcAft>
                <a:spcPts val="0"/>
              </a:spcAft>
              <a:buClrTx/>
              <a:buSzTx/>
              <a:buFont typeface="Arial" panose="020B0604020202020204" pitchFamily="34" charset="0"/>
              <a:buChar char="•"/>
              <a:defRPr/>
            </a:pPr>
            <a:r>
              <a:rPr lang="en-US" sz="1600"/>
              <a:t>Creating great developer documentation and easy integration</a:t>
            </a:r>
          </a:p>
          <a:p>
            <a:pPr marL="285750" indent="-285750" algn="l">
              <a:lnSpc>
                <a:spcPct val="100000"/>
              </a:lnSpc>
              <a:spcAft>
                <a:spcPts val="0"/>
              </a:spcAft>
              <a:buClrTx/>
              <a:buSzTx/>
              <a:buFont typeface="Arial" panose="020B0604020202020204" pitchFamily="34" charset="0"/>
              <a:buChar char="•"/>
              <a:defRPr/>
            </a:pPr>
            <a:r>
              <a:rPr lang="en-US" sz="1600"/>
              <a:t>Facilitate lots of additional functionality  through the plugin framework</a:t>
            </a:r>
          </a:p>
          <a:p>
            <a:pPr marL="285750" indent="-285750" algn="l">
              <a:lnSpc>
                <a:spcPct val="100000"/>
              </a:lnSpc>
              <a:spcAft>
                <a:spcPts val="0"/>
              </a:spcAft>
              <a:buClrTx/>
              <a:buSzTx/>
              <a:buFont typeface="Arial" panose="020B0604020202020204" pitchFamily="34" charset="0"/>
              <a:buChar char="•"/>
              <a:defRPr/>
            </a:pPr>
            <a:r>
              <a:rPr lang="en-US" sz="1600"/>
              <a:t>Including a “Powered by CureDAO” that can be removed through upgrading to a white-labeled version</a:t>
            </a:r>
          </a:p>
          <a:p>
            <a:pPr marL="285750" indent="-285750" algn="l">
              <a:lnSpc>
                <a:spcPct val="100000"/>
              </a:lnSpc>
              <a:spcAft>
                <a:spcPts val="0"/>
              </a:spcAft>
              <a:buClrTx/>
              <a:buSzTx/>
              <a:buFontTx/>
              <a:buChar char="-"/>
              <a:defRPr/>
            </a:pPr>
            <a:endParaRPr lang="en-US" sz="1600"/>
          </a:p>
        </p:txBody>
      </p:sp>
    </p:spTree>
    <p:custDataLst>
      <p:tags r:id="rId1"/>
    </p:custDataLst>
    <p:extLst>
      <p:ext uri="{BB962C8B-B14F-4D97-AF65-F5344CB8AC3E}">
        <p14:creationId xmlns:p14="http://schemas.microsoft.com/office/powerpoint/2010/main" val="991594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6E29055-C3A9-40A2-959A-7CE3542F41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48915" y="-866775"/>
            <a:ext cx="7647620" cy="6858000"/>
          </a:xfrm>
          <a:prstGeom prst="rect">
            <a:avLst/>
          </a:prstGeom>
        </p:spPr>
      </p:pic>
      <p:pic>
        <p:nvPicPr>
          <p:cNvPr id="7" name="Graphic 6">
            <a:extLst>
              <a:ext uri="{FF2B5EF4-FFF2-40B4-BE49-F238E27FC236}">
                <a16:creationId xmlns:a16="http://schemas.microsoft.com/office/drawing/2014/main" id="{551EE418-6A5D-41FA-99DE-034A48F2C1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51678" y="26312"/>
            <a:ext cx="6748206" cy="6791325"/>
          </a:xfrm>
          <a:prstGeom prst="rect">
            <a:avLst/>
          </a:prstGeom>
        </p:spPr>
      </p:pic>
      <p:sp>
        <p:nvSpPr>
          <p:cNvPr id="8" name="TextBox 7">
            <a:extLst>
              <a:ext uri="{FF2B5EF4-FFF2-40B4-BE49-F238E27FC236}">
                <a16:creationId xmlns:a16="http://schemas.microsoft.com/office/drawing/2014/main" id="{B0BAC480-DA57-4370-9583-97160527C07F}"/>
              </a:ext>
            </a:extLst>
          </p:cNvPr>
          <p:cNvSpPr txBox="1"/>
          <p:nvPr/>
        </p:nvSpPr>
        <p:spPr>
          <a:xfrm>
            <a:off x="251012" y="335845"/>
            <a:ext cx="5844988" cy="6186309"/>
          </a:xfrm>
          <a:prstGeom prst="rect">
            <a:avLst/>
          </a:prstGeom>
          <a:noFill/>
        </p:spPr>
        <p:txBody>
          <a:bodyPr wrap="square" lIns="91440" tIns="45720" rIns="91440" bIns="45720" rtlCol="0" anchor="t">
            <a:spAutoFit/>
          </a:bodyPr>
          <a:lstStyle/>
          <a:p>
            <a:r>
              <a:rPr lang="en-US" sz="4400" dirty="0">
                <a:solidFill>
                  <a:schemeClr val="bg1"/>
                </a:solidFill>
                <a:latin typeface="THICCCBOI Light"/>
              </a:rPr>
              <a:t>2 </a:t>
            </a:r>
            <a:r>
              <a:rPr lang="en-US" sz="4400" dirty="0">
                <a:solidFill>
                  <a:schemeClr val="bg1"/>
                </a:solidFill>
                <a:effectLst/>
                <a:latin typeface="THICCCBOI Light"/>
              </a:rPr>
              <a:t>billion people </a:t>
            </a:r>
            <a:r>
              <a:rPr lang="en-US" sz="4400" b="1" dirty="0">
                <a:solidFill>
                  <a:schemeClr val="bg1"/>
                </a:solidFill>
                <a:effectLst/>
                <a:latin typeface="THICCCBOI Light"/>
              </a:rPr>
              <a:t>suffer</a:t>
            </a:r>
            <a:r>
              <a:rPr lang="en-US" sz="4400" dirty="0">
                <a:solidFill>
                  <a:schemeClr val="bg1"/>
                </a:solidFill>
                <a:effectLst/>
                <a:latin typeface="THICCCBOI Light"/>
              </a:rPr>
              <a:t> from </a:t>
            </a:r>
            <a:r>
              <a:rPr lang="en-US" sz="4400" b="1" dirty="0">
                <a:solidFill>
                  <a:schemeClr val="bg1"/>
                </a:solidFill>
                <a:effectLst/>
                <a:latin typeface="THICCCBOI Light"/>
              </a:rPr>
              <a:t>inflammation-mediated</a:t>
            </a:r>
            <a:r>
              <a:rPr lang="en-US" sz="4400" dirty="0">
                <a:solidFill>
                  <a:schemeClr val="bg1"/>
                </a:solidFill>
                <a:effectLst/>
                <a:latin typeface="THICCCBOI Light"/>
              </a:rPr>
              <a:t> diseases.</a:t>
            </a:r>
          </a:p>
          <a:p>
            <a:endParaRPr lang="en-US" sz="4400" dirty="0">
              <a:solidFill>
                <a:schemeClr val="bg1"/>
              </a:solidFill>
              <a:latin typeface="THICCCBOI Light"/>
            </a:endParaRPr>
          </a:p>
          <a:p>
            <a:r>
              <a:rPr lang="en-US" sz="4400" b="1" dirty="0">
                <a:solidFill>
                  <a:schemeClr val="bg1"/>
                </a:solidFill>
                <a:latin typeface="THICCCBOI Light"/>
              </a:rPr>
              <a:t>Symptom severity </a:t>
            </a:r>
            <a:r>
              <a:rPr lang="en-US" sz="4400" dirty="0">
                <a:solidFill>
                  <a:schemeClr val="bg1"/>
                </a:solidFill>
                <a:latin typeface="THICCCBOI Light"/>
              </a:rPr>
              <a:t>is influenced </a:t>
            </a:r>
            <a:r>
              <a:rPr lang="en-US" sz="4400" dirty="0">
                <a:solidFill>
                  <a:schemeClr val="bg1"/>
                </a:solidFill>
                <a:effectLst/>
                <a:latin typeface="THICCCBOI Light"/>
              </a:rPr>
              <a:t>by hundreds of </a:t>
            </a:r>
            <a:r>
              <a:rPr lang="en-US" sz="4400" b="1" dirty="0">
                <a:solidFill>
                  <a:schemeClr val="bg1"/>
                </a:solidFill>
                <a:effectLst/>
                <a:latin typeface="THICCCBOI Light"/>
              </a:rPr>
              <a:t>unknown factors </a:t>
            </a:r>
            <a:r>
              <a:rPr lang="en-US" sz="4400" dirty="0">
                <a:solidFill>
                  <a:schemeClr val="bg1"/>
                </a:solidFill>
                <a:effectLst/>
                <a:latin typeface="THICCCBOI Light"/>
              </a:rPr>
              <a:t>in life.</a:t>
            </a:r>
            <a:r>
              <a:rPr lang="en-US" sz="4400" dirty="0">
                <a:solidFill>
                  <a:schemeClr val="bg1"/>
                </a:solidFill>
                <a:latin typeface="THICCCBOI Light"/>
              </a:rPr>
              <a:t> </a:t>
            </a:r>
            <a:endParaRPr lang="en-US" sz="4400" dirty="0">
              <a:solidFill>
                <a:schemeClr val="bg1"/>
              </a:solidFill>
              <a:latin typeface="THICCCBOI Light" panose="00000400000000000000" pitchFamily="2" charset="0"/>
            </a:endParaRPr>
          </a:p>
        </p:txBody>
      </p:sp>
    </p:spTree>
    <p:custDataLst>
      <p:tags r:id="rId1"/>
    </p:custDataLst>
    <p:extLst>
      <p:ext uri="{BB962C8B-B14F-4D97-AF65-F5344CB8AC3E}">
        <p14:creationId xmlns:p14="http://schemas.microsoft.com/office/powerpoint/2010/main" val="1225358651"/>
      </p:ext>
    </p:extLst>
  </p:cSld>
  <p:clrMapOvr>
    <a:masterClrMapping/>
  </p:clrMapOvr>
  <p:extLst>
    <p:ext uri="{6950BFC3-D8DA-4A85-94F7-54DA5524770B}">
      <p188:commentRel xmlns:p188="http://schemas.microsoft.com/office/powerpoint/2018/8/main" r:id="rId4"/>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B092-35F9-498E-A01C-B85139B5C0CD}"/>
              </a:ext>
            </a:extLst>
          </p:cNvPr>
          <p:cNvSpPr>
            <a:spLocks noGrp="1"/>
          </p:cNvSpPr>
          <p:nvPr>
            <p:ph type="title"/>
          </p:nvPr>
        </p:nvSpPr>
        <p:spPr>
          <a:xfrm>
            <a:off x="3689350" y="149857"/>
            <a:ext cx="4813300" cy="878841"/>
          </a:xfrm>
        </p:spPr>
        <p:txBody>
          <a:bodyPr>
            <a:noAutofit/>
          </a:bodyPr>
          <a:lstStyle/>
          <a:p>
            <a:r>
              <a:rPr lang="en-US" sz="4800" strike="sngStrike"/>
              <a:t>COMPETITORS</a:t>
            </a:r>
          </a:p>
        </p:txBody>
      </p:sp>
      <p:sp>
        <p:nvSpPr>
          <p:cNvPr id="8" name="Title 1">
            <a:extLst>
              <a:ext uri="{FF2B5EF4-FFF2-40B4-BE49-F238E27FC236}">
                <a16:creationId xmlns:a16="http://schemas.microsoft.com/office/drawing/2014/main" id="{C07CF9D0-0919-4092-BC9F-E18569AAB1FB}"/>
              </a:ext>
            </a:extLst>
          </p:cNvPr>
          <p:cNvSpPr txBox="1">
            <a:spLocks/>
          </p:cNvSpPr>
          <p:nvPr/>
        </p:nvSpPr>
        <p:spPr>
          <a:xfrm rot="21376839">
            <a:off x="5856460" y="713575"/>
            <a:ext cx="3860800" cy="878841"/>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3600" b="0" kern="1200" spc="-50" baseline="0">
                <a:solidFill>
                  <a:srgbClr val="FFFFFF"/>
                </a:solidFill>
                <a:latin typeface="THICCCBOI" panose="00000800000000000000" pitchFamily="2" charset="0"/>
                <a:ea typeface="+mj-ea"/>
                <a:cs typeface="+mj-cs"/>
              </a:defRPr>
            </a:lvl1pPr>
          </a:lstStyle>
          <a:p>
            <a:r>
              <a:rPr lang="en-US" sz="4800">
                <a:latin typeface="Dreaming Outloud Pro" panose="020B0604020202020204" pitchFamily="66" charset="0"/>
                <a:cs typeface="Dreaming Outloud Pro" panose="020B0604020202020204" pitchFamily="66" charset="0"/>
              </a:rPr>
              <a:t>Collaborators</a:t>
            </a:r>
          </a:p>
        </p:txBody>
      </p:sp>
      <p:sp>
        <p:nvSpPr>
          <p:cNvPr id="3" name="TextBox 2">
            <a:extLst>
              <a:ext uri="{FF2B5EF4-FFF2-40B4-BE49-F238E27FC236}">
                <a16:creationId xmlns:a16="http://schemas.microsoft.com/office/drawing/2014/main" id="{DB7110D7-388A-41DC-A15B-F332E0BCCB47}"/>
              </a:ext>
            </a:extLst>
          </p:cNvPr>
          <p:cNvSpPr txBox="1"/>
          <p:nvPr/>
        </p:nvSpPr>
        <p:spPr>
          <a:xfrm>
            <a:off x="664889" y="1647087"/>
            <a:ext cx="10958359" cy="1384995"/>
          </a:xfrm>
          <a:prstGeom prst="rect">
            <a:avLst/>
          </a:prstGeom>
          <a:noFill/>
        </p:spPr>
        <p:txBody>
          <a:bodyPr wrap="square" rtlCol="0">
            <a:spAutoFit/>
          </a:bodyPr>
          <a:lstStyle/>
          <a:p>
            <a:r>
              <a:rPr lang="en-US" sz="2800">
                <a:solidFill>
                  <a:schemeClr val="bg1"/>
                </a:solidFill>
                <a:latin typeface="THICCCBOI Light" panose="00000400000000000000" pitchFamily="2" charset="0"/>
              </a:rPr>
              <a:t>Our mission is to compete with no one and </a:t>
            </a:r>
            <a:r>
              <a:rPr lang="en-US" sz="2800" b="1">
                <a:solidFill>
                  <a:schemeClr val="bg1"/>
                </a:solidFill>
                <a:latin typeface="THICCCBOI Light" panose="00000400000000000000" pitchFamily="2" charset="0"/>
              </a:rPr>
              <a:t>integrate with everyone</a:t>
            </a:r>
            <a:r>
              <a:rPr lang="en-US" sz="2800">
                <a:solidFill>
                  <a:schemeClr val="bg1"/>
                </a:solidFill>
                <a:latin typeface="THICCCBOI Light" panose="00000400000000000000" pitchFamily="2" charset="0"/>
              </a:rPr>
              <a:t>.  However, some similar closed, private potential collaborators are listed below.</a:t>
            </a:r>
            <a:endParaRPr lang="en-US" sz="2800">
              <a:latin typeface="THICCCBOI Light" panose="00000400000000000000" pitchFamily="2" charset="0"/>
            </a:endParaRPr>
          </a:p>
        </p:txBody>
      </p:sp>
      <p:graphicFrame>
        <p:nvGraphicFramePr>
          <p:cNvPr id="5" name="Table 4">
            <a:extLst>
              <a:ext uri="{FF2B5EF4-FFF2-40B4-BE49-F238E27FC236}">
                <a16:creationId xmlns:a16="http://schemas.microsoft.com/office/drawing/2014/main" id="{5A0DC2A1-91B4-AB3E-07D0-E4CB05281974}"/>
              </a:ext>
            </a:extLst>
          </p:cNvPr>
          <p:cNvGraphicFramePr>
            <a:graphicFrameLocks noGrp="1"/>
          </p:cNvGraphicFramePr>
          <p:nvPr>
            <p:extLst>
              <p:ext uri="{D42A27DB-BD31-4B8C-83A1-F6EECF244321}">
                <p14:modId xmlns:p14="http://schemas.microsoft.com/office/powerpoint/2010/main" val="3817587570"/>
              </p:ext>
            </p:extLst>
          </p:nvPr>
        </p:nvGraphicFramePr>
        <p:xfrm>
          <a:off x="746288" y="3541735"/>
          <a:ext cx="10958358" cy="2651675"/>
        </p:xfrm>
        <a:graphic>
          <a:graphicData uri="http://schemas.openxmlformats.org/drawingml/2006/table">
            <a:tbl>
              <a:tblPr/>
              <a:tblGrid>
                <a:gridCol w="2221637">
                  <a:extLst>
                    <a:ext uri="{9D8B030D-6E8A-4147-A177-3AD203B41FA5}">
                      <a16:colId xmlns:a16="http://schemas.microsoft.com/office/drawing/2014/main" val="2577751289"/>
                    </a:ext>
                  </a:extLst>
                </a:gridCol>
                <a:gridCol w="2231756">
                  <a:extLst>
                    <a:ext uri="{9D8B030D-6E8A-4147-A177-3AD203B41FA5}">
                      <a16:colId xmlns:a16="http://schemas.microsoft.com/office/drawing/2014/main" val="6744580"/>
                    </a:ext>
                  </a:extLst>
                </a:gridCol>
                <a:gridCol w="2092272">
                  <a:extLst>
                    <a:ext uri="{9D8B030D-6E8A-4147-A177-3AD203B41FA5}">
                      <a16:colId xmlns:a16="http://schemas.microsoft.com/office/drawing/2014/main" val="2461533914"/>
                    </a:ext>
                  </a:extLst>
                </a:gridCol>
                <a:gridCol w="2495227">
                  <a:extLst>
                    <a:ext uri="{9D8B030D-6E8A-4147-A177-3AD203B41FA5}">
                      <a16:colId xmlns:a16="http://schemas.microsoft.com/office/drawing/2014/main" val="2762799617"/>
                    </a:ext>
                  </a:extLst>
                </a:gridCol>
                <a:gridCol w="1917466">
                  <a:extLst>
                    <a:ext uri="{9D8B030D-6E8A-4147-A177-3AD203B41FA5}">
                      <a16:colId xmlns:a16="http://schemas.microsoft.com/office/drawing/2014/main" val="1523862879"/>
                    </a:ext>
                  </a:extLst>
                </a:gridCol>
              </a:tblGrid>
              <a:tr h="370389">
                <a:tc>
                  <a:txBody>
                    <a:bodyPr/>
                    <a:lstStyle/>
                    <a:p>
                      <a:pPr algn="ctr" rtl="0" fontAlgn="b"/>
                      <a:r>
                        <a:rPr lang="en-US" sz="1800" b="1" dirty="0">
                          <a:solidFill>
                            <a:schemeClr val="bg1"/>
                          </a:solidFill>
                          <a:effectLst/>
                          <a:latin typeface="Arial" panose="020B0604020202020204" pitchFamily="34" charset="0"/>
                        </a:rPr>
                        <a:t>Company</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Number of Employees</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a:solidFill>
                            <a:schemeClr val="bg1"/>
                          </a:solidFill>
                          <a:effectLst/>
                          <a:latin typeface="Arial" panose="020B0604020202020204" pitchFamily="34" charset="0"/>
                        </a:rPr>
                        <a:t>Total Raised</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dirty="0">
                          <a:solidFill>
                            <a:schemeClr val="bg1"/>
                          </a:solidFill>
                          <a:effectLst/>
                          <a:latin typeface="arial" panose="020B0604020202020204" pitchFamily="34" charset="0"/>
                        </a:rPr>
                        <a:t>Valuation</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solidFill>
                            <a:schemeClr val="bg1"/>
                          </a:solidFill>
                          <a:effectLst/>
                          <a:latin typeface="Calibri" panose="020F0502020204030204" pitchFamily="34" charset="0"/>
                        </a:rPr>
                        <a:t>Per user/month</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268333940"/>
                  </a:ext>
                </a:extLst>
              </a:tr>
              <a:tr h="292231">
                <a:tc>
                  <a:txBody>
                    <a:bodyPr/>
                    <a:lstStyle/>
                    <a:p>
                      <a:pPr algn="ctr" rtl="0" fontAlgn="b"/>
                      <a:r>
                        <a:rPr lang="en-US" sz="1800" b="0" u="none">
                          <a:solidFill>
                            <a:schemeClr val="bg1"/>
                          </a:solidFill>
                          <a:effectLst/>
                          <a:latin typeface="Arial" panose="020B0604020202020204" pitchFamily="34" charset="0"/>
                          <a:hlinkClick r:id="rId4">
                            <a:extLst>
                              <a:ext uri="{A12FA001-AC4F-418D-AE19-62706E023703}">
                                <ahyp:hlinkClr xmlns:ahyp="http://schemas.microsoft.com/office/drawing/2018/hyperlinkcolor" val="tx"/>
                              </a:ext>
                            </a:extLst>
                          </a:hlinkClick>
                        </a:rPr>
                        <a:t>Human API</a:t>
                      </a:r>
                      <a:endParaRPr lang="en-US" sz="1800" b="0" u="none">
                        <a:solidFill>
                          <a:schemeClr val="bg1"/>
                        </a:solidFill>
                        <a:effectLst/>
                        <a:latin typeface="Arial" panose="020B0604020202020204" pitchFamily="34" charset="0"/>
                      </a:endParaRP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91</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$36,600,000</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$494,594,595.00</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$0.36</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68728898"/>
                  </a:ext>
                </a:extLst>
              </a:tr>
              <a:tr h="301657">
                <a:tc>
                  <a:txBody>
                    <a:bodyPr/>
                    <a:lstStyle/>
                    <a:p>
                      <a:pPr algn="ctr" rtl="0" fontAlgn="b"/>
                      <a:r>
                        <a:rPr lang="en-US" sz="1800" b="0" u="none" dirty="0">
                          <a:solidFill>
                            <a:schemeClr val="bg1"/>
                          </a:solidFill>
                          <a:effectLst/>
                          <a:latin typeface="Arial" panose="020B0604020202020204" pitchFamily="34" charset="0"/>
                          <a:hlinkClick r:id="rId5">
                            <a:extLst>
                              <a:ext uri="{A12FA001-AC4F-418D-AE19-62706E023703}">
                                <ahyp:hlinkClr xmlns:ahyp="http://schemas.microsoft.com/office/drawing/2018/hyperlinkcolor" val="tx"/>
                              </a:ext>
                            </a:extLst>
                          </a:hlinkClick>
                        </a:rPr>
                        <a:t>Validic</a:t>
                      </a:r>
                      <a:endParaRPr lang="en-US" sz="1800" b="0" u="none" dirty="0">
                        <a:solidFill>
                          <a:schemeClr val="bg1"/>
                        </a:solidFill>
                        <a:effectLst/>
                        <a:latin typeface="Arial" panose="020B0604020202020204" pitchFamily="34" charset="0"/>
                      </a:endParaRP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76</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$18,400,000</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$248,648,649.00</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solidFill>
                            <a:schemeClr val="bg1"/>
                          </a:solidFill>
                          <a:effectLst/>
                          <a:latin typeface="Calibri" panose="020F0502020204030204" pitchFamily="34" charset="0"/>
                        </a:rPr>
                        <a:t>$0.24</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766711579"/>
                  </a:ext>
                </a:extLst>
              </a:tr>
              <a:tr h="348792">
                <a:tc>
                  <a:txBody>
                    <a:bodyPr/>
                    <a:lstStyle/>
                    <a:p>
                      <a:pPr algn="ctr" rtl="0" fontAlgn="b"/>
                      <a:r>
                        <a:rPr lang="en-US" sz="1800" b="0">
                          <a:solidFill>
                            <a:schemeClr val="bg1"/>
                          </a:solidFill>
                          <a:effectLst/>
                          <a:latin typeface="Calibri" panose="020F0502020204030204" pitchFamily="34" charset="0"/>
                        </a:rPr>
                        <a:t>Medable Axon</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381</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$518,000,000</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$7,000,000,000.00</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$0.50</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726433717"/>
                  </a:ext>
                </a:extLst>
              </a:tr>
              <a:tr h="254524">
                <a:tc>
                  <a:txBody>
                    <a:bodyPr/>
                    <a:lstStyle/>
                    <a:p>
                      <a:pPr algn="ctr" rtl="0" fontAlgn="b"/>
                      <a:r>
                        <a:rPr lang="en-US" sz="1800" b="0">
                          <a:solidFill>
                            <a:schemeClr val="bg1"/>
                          </a:solidFill>
                          <a:effectLst/>
                          <a:latin typeface="Calibri" panose="020F0502020204030204" pitchFamily="34" charset="0"/>
                        </a:rPr>
                        <a:t>Patients Like Me</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60</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$151,000,000</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$2,040,540,541.00</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1800">
                        <a:solidFill>
                          <a:schemeClr val="bg1"/>
                        </a:solidFill>
                        <a:effectLst/>
                      </a:endParaRP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79633859"/>
                  </a:ext>
                </a:extLst>
              </a:tr>
              <a:tr h="328995">
                <a:tc>
                  <a:txBody>
                    <a:bodyPr/>
                    <a:lstStyle/>
                    <a:p>
                      <a:pPr algn="ctr" rtl="0" fontAlgn="b"/>
                      <a:r>
                        <a:rPr lang="en-US" sz="1800" b="0">
                          <a:solidFill>
                            <a:schemeClr val="bg1"/>
                          </a:solidFill>
                          <a:effectLst/>
                          <a:latin typeface="Calibri" panose="020F0502020204030204" pitchFamily="34" charset="0"/>
                        </a:rPr>
                        <a:t>Science37</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509</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$106,500,000.00</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$1,439,189,189</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1800">
                        <a:solidFill>
                          <a:schemeClr val="bg1"/>
                        </a:solidFill>
                        <a:effectLst/>
                      </a:endParaRP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9963785"/>
                  </a:ext>
                </a:extLst>
              </a:tr>
              <a:tr h="367645">
                <a:tc>
                  <a:txBody>
                    <a:bodyPr/>
                    <a:lstStyle/>
                    <a:p>
                      <a:pPr algn="ctr" rtl="0" fontAlgn="b"/>
                      <a:r>
                        <a:rPr lang="en-US" sz="1800" b="0">
                          <a:solidFill>
                            <a:schemeClr val="bg1"/>
                          </a:solidFill>
                          <a:effectLst/>
                          <a:latin typeface="Calibri" panose="020F0502020204030204" pitchFamily="34" charset="0"/>
                        </a:rPr>
                        <a:t>Florence Healthcare</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155</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$88,800,000.00</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$1,200,000,000</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1800">
                        <a:solidFill>
                          <a:schemeClr val="bg1"/>
                        </a:solidFill>
                        <a:effectLst/>
                      </a:endParaRP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857931868"/>
                  </a:ext>
                </a:extLst>
              </a:tr>
              <a:tr h="367646">
                <a:tc>
                  <a:txBody>
                    <a:bodyPr/>
                    <a:lstStyle/>
                    <a:p>
                      <a:pPr algn="ctr" rtl="0" fontAlgn="b"/>
                      <a:r>
                        <a:rPr lang="en-US" sz="1800" b="0">
                          <a:solidFill>
                            <a:schemeClr val="bg1"/>
                          </a:solidFill>
                          <a:effectLst/>
                          <a:latin typeface="Calibri" panose="020F0502020204030204" pitchFamily="34" charset="0"/>
                        </a:rPr>
                        <a:t>datavant</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133</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$81,500,000</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solidFill>
                            <a:schemeClr val="bg1"/>
                          </a:solidFill>
                          <a:effectLst/>
                          <a:latin typeface="Calibri" panose="020F0502020204030204" pitchFamily="34" charset="0"/>
                        </a:rPr>
                        <a:t>$1,101,351,351</a:t>
                      </a: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1800" dirty="0">
                        <a:solidFill>
                          <a:schemeClr val="bg1"/>
                        </a:solidFill>
                        <a:effectLst/>
                      </a:endParaRPr>
                    </a:p>
                  </a:txBody>
                  <a:tcPr marL="28329" marR="28329" marT="0" marB="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070418955"/>
                  </a:ext>
                </a:extLst>
              </a:tr>
            </a:tbl>
          </a:graphicData>
        </a:graphic>
      </p:graphicFrame>
    </p:spTree>
    <p:custDataLst>
      <p:tags r:id="rId1"/>
    </p:custDataLst>
    <p:extLst>
      <p:ext uri="{BB962C8B-B14F-4D97-AF65-F5344CB8AC3E}">
        <p14:creationId xmlns:p14="http://schemas.microsoft.com/office/powerpoint/2010/main" val="3798385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483808" y="646597"/>
            <a:ext cx="8775700" cy="954107"/>
          </a:xfrm>
          <a:prstGeom prst="rect">
            <a:avLst/>
          </a:prstGeom>
          <a:noFill/>
        </p:spPr>
        <p:txBody>
          <a:bodyPr wrap="square" rtlCol="0" anchor="ctr">
            <a:spAutoFit/>
          </a:bodyPr>
          <a:lstStyle/>
          <a:p>
            <a:pPr algn="ctr"/>
            <a:r>
              <a:rPr lang="en-US" sz="5600">
                <a:solidFill>
                  <a:schemeClr val="bg1"/>
                </a:solidFill>
                <a:latin typeface="+mj-lt"/>
              </a:rPr>
              <a:t>PRIMARY MARKET (SaaS)</a:t>
            </a:r>
          </a:p>
        </p:txBody>
      </p:sp>
      <p:graphicFrame>
        <p:nvGraphicFramePr>
          <p:cNvPr id="12" name="Chart 11"/>
          <p:cNvGraphicFramePr>
            <a:graphicFrameLocks/>
          </p:cNvGraphicFramePr>
          <p:nvPr/>
        </p:nvGraphicFramePr>
        <p:xfrm>
          <a:off x="833761" y="2070100"/>
          <a:ext cx="6104631" cy="43053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Diagram 14">
            <a:extLst>
              <a:ext uri="{FF2B5EF4-FFF2-40B4-BE49-F238E27FC236}">
                <a16:creationId xmlns:a16="http://schemas.microsoft.com/office/drawing/2014/main" id="{6645D3CD-B916-D620-6CC8-AF7903364212}"/>
              </a:ext>
            </a:extLst>
          </p:cNvPr>
          <p:cNvGraphicFramePr/>
          <p:nvPr>
            <p:extLst>
              <p:ext uri="{D42A27DB-BD31-4B8C-83A1-F6EECF244321}">
                <p14:modId xmlns:p14="http://schemas.microsoft.com/office/powerpoint/2010/main" val="3604989668"/>
              </p:ext>
            </p:extLst>
          </p:nvPr>
        </p:nvGraphicFramePr>
        <p:xfrm>
          <a:off x="5806169" y="2070100"/>
          <a:ext cx="5078594" cy="43017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650631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415C901-039D-4058-80C7-5ABA400CDB06}"/>
              </a:ext>
            </a:extLst>
          </p:cNvPr>
          <p:cNvSpPr/>
          <p:nvPr/>
        </p:nvSpPr>
        <p:spPr>
          <a:xfrm>
            <a:off x="4123047" y="1207748"/>
            <a:ext cx="1160580" cy="116058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172DA6"/>
                </a:solidFill>
                <a:effectLst/>
                <a:uLnTx/>
                <a:uFillTx/>
                <a:latin typeface="Avenir Next LT Pro Light"/>
                <a:ea typeface="+mn-ea"/>
                <a:cs typeface="+mn-cs"/>
              </a:rPr>
              <a:t>Q2</a:t>
            </a:r>
          </a:p>
        </p:txBody>
      </p:sp>
      <p:sp>
        <p:nvSpPr>
          <p:cNvPr id="5" name="Oval 4">
            <a:extLst>
              <a:ext uri="{FF2B5EF4-FFF2-40B4-BE49-F238E27FC236}">
                <a16:creationId xmlns:a16="http://schemas.microsoft.com/office/drawing/2014/main" id="{966DA334-7569-42CB-95CD-419F4AC26092}"/>
              </a:ext>
            </a:extLst>
          </p:cNvPr>
          <p:cNvSpPr/>
          <p:nvPr/>
        </p:nvSpPr>
        <p:spPr>
          <a:xfrm>
            <a:off x="6452677" y="1228068"/>
            <a:ext cx="1160580" cy="1160580"/>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B0F0"/>
                </a:solidFill>
                <a:effectLst/>
                <a:uLnTx/>
                <a:uFillTx/>
                <a:latin typeface="Avenir Next LT Pro Light"/>
                <a:ea typeface="+mn-ea"/>
                <a:cs typeface="+mn-cs"/>
              </a:rPr>
              <a:t>Q3</a:t>
            </a:r>
          </a:p>
        </p:txBody>
      </p:sp>
      <p:sp>
        <p:nvSpPr>
          <p:cNvPr id="6" name="Oval 5">
            <a:extLst>
              <a:ext uri="{FF2B5EF4-FFF2-40B4-BE49-F238E27FC236}">
                <a16:creationId xmlns:a16="http://schemas.microsoft.com/office/drawing/2014/main" id="{6D8E2964-D9A5-4A16-8604-F04921C189EB}"/>
              </a:ext>
            </a:extLst>
          </p:cNvPr>
          <p:cNvSpPr/>
          <p:nvPr/>
        </p:nvSpPr>
        <p:spPr>
          <a:xfrm>
            <a:off x="8711188" y="1217908"/>
            <a:ext cx="1160580" cy="1160580"/>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20A472"/>
                </a:solidFill>
                <a:effectLst/>
                <a:uLnTx/>
                <a:uFillTx/>
                <a:latin typeface="Avenir Next LT Pro Light"/>
                <a:ea typeface="+mn-ea"/>
                <a:cs typeface="+mn-cs"/>
              </a:rPr>
              <a:t>Q4</a:t>
            </a:r>
          </a:p>
        </p:txBody>
      </p:sp>
      <p:sp>
        <p:nvSpPr>
          <p:cNvPr id="19" name="Oval 18">
            <a:extLst>
              <a:ext uri="{FF2B5EF4-FFF2-40B4-BE49-F238E27FC236}">
                <a16:creationId xmlns:a16="http://schemas.microsoft.com/office/drawing/2014/main" id="{FC17936A-EE2B-4C30-A31C-496282D48B87}"/>
              </a:ext>
            </a:extLst>
          </p:cNvPr>
          <p:cNvSpPr/>
          <p:nvPr/>
        </p:nvSpPr>
        <p:spPr>
          <a:xfrm>
            <a:off x="1895017" y="1217908"/>
            <a:ext cx="1160580" cy="116058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B13DC8"/>
                </a:solidFill>
                <a:effectLst/>
                <a:uLnTx/>
                <a:uFillTx/>
                <a:latin typeface="Avenir Next LT Pro Light"/>
                <a:ea typeface="+mn-ea"/>
                <a:cs typeface="+mn-cs"/>
              </a:rPr>
              <a:t>DONE</a:t>
            </a:r>
          </a:p>
        </p:txBody>
      </p:sp>
      <p:sp>
        <p:nvSpPr>
          <p:cNvPr id="23" name="Freeform: Shape 22" descr="timeline ">
            <a:extLst>
              <a:ext uri="{FF2B5EF4-FFF2-40B4-BE49-F238E27FC236}">
                <a16:creationId xmlns:a16="http://schemas.microsoft.com/office/drawing/2014/main" id="{7889103E-B405-4427-BC20-A3CA893D099A}"/>
              </a:ext>
            </a:extLst>
          </p:cNvPr>
          <p:cNvSpPr/>
          <p:nvPr/>
        </p:nvSpPr>
        <p:spPr>
          <a:xfrm flipH="1" flipV="1">
            <a:off x="1234782" y="751805"/>
            <a:ext cx="9252295" cy="2410190"/>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61000">
                <a:srgbClr val="00B0F0"/>
              </a:gs>
              <a:gs pos="39000">
                <a:schemeClr val="accent5"/>
              </a:gs>
              <a:gs pos="18000">
                <a:schemeClr val="accent4"/>
              </a:gs>
              <a:gs pos="92000">
                <a:schemeClr val="accent3"/>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4868E5"/>
              </a:solidFill>
              <a:effectLst/>
              <a:uLnTx/>
              <a:uFillTx/>
              <a:latin typeface="Avenir Next LT Pro Light"/>
              <a:ea typeface="+mn-ea"/>
              <a:cs typeface="+mn-cs"/>
            </a:endParaRPr>
          </a:p>
        </p:txBody>
      </p:sp>
      <p:sp>
        <p:nvSpPr>
          <p:cNvPr id="2" name="Oval 1" descr="timeline endpoints">
            <a:extLst>
              <a:ext uri="{FF2B5EF4-FFF2-40B4-BE49-F238E27FC236}">
                <a16:creationId xmlns:a16="http://schemas.microsoft.com/office/drawing/2014/main" id="{81AA7F01-98B3-49CE-A287-1B558536C306}"/>
              </a:ext>
            </a:extLst>
          </p:cNvPr>
          <p:cNvSpPr/>
          <p:nvPr/>
        </p:nvSpPr>
        <p:spPr>
          <a:xfrm>
            <a:off x="1153502" y="1745812"/>
            <a:ext cx="218092" cy="218092"/>
          </a:xfrm>
          <a:prstGeom prst="ellipse">
            <a:avLst/>
          </a:prstGeom>
          <a:solidFill>
            <a:schemeClr val="accent4"/>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3" name="Oval 2" descr="timeline endpoints">
            <a:extLst>
              <a:ext uri="{FF2B5EF4-FFF2-40B4-BE49-F238E27FC236}">
                <a16:creationId xmlns:a16="http://schemas.microsoft.com/office/drawing/2014/main" id="{491CCD59-030F-4F79-9A33-EBC86A2EC9FE}"/>
              </a:ext>
            </a:extLst>
          </p:cNvPr>
          <p:cNvSpPr/>
          <p:nvPr/>
        </p:nvSpPr>
        <p:spPr>
          <a:xfrm>
            <a:off x="10323124" y="1785013"/>
            <a:ext cx="218092" cy="218092"/>
          </a:xfrm>
          <a:prstGeom prst="ellipse">
            <a:avLst/>
          </a:prstGeom>
          <a:solidFill>
            <a:srgbClr val="20A472"/>
          </a:solidFill>
          <a:ln w="76200">
            <a:solidFill>
              <a:srgbClr val="20A4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A472"/>
              </a:solidFill>
              <a:effectLst/>
              <a:uLnTx/>
              <a:uFillTx/>
              <a:latin typeface="Avenir Next LT Pro Light"/>
              <a:ea typeface="+mn-ea"/>
              <a:cs typeface="+mn-cs"/>
            </a:endParaRPr>
          </a:p>
        </p:txBody>
      </p:sp>
      <p:sp>
        <p:nvSpPr>
          <p:cNvPr id="16" name="Text Placeholder 15">
            <a:extLst>
              <a:ext uri="{FF2B5EF4-FFF2-40B4-BE49-F238E27FC236}">
                <a16:creationId xmlns:a16="http://schemas.microsoft.com/office/drawing/2014/main" id="{B6086B1F-4F6D-4493-AE84-2520E93642DE}"/>
              </a:ext>
            </a:extLst>
          </p:cNvPr>
          <p:cNvSpPr>
            <a:spLocks noGrp="1"/>
          </p:cNvSpPr>
          <p:nvPr>
            <p:ph type="body" sz="quarter" idx="10"/>
          </p:nvPr>
        </p:nvSpPr>
        <p:spPr>
          <a:xfrm>
            <a:off x="230124" y="3372495"/>
            <a:ext cx="3111337" cy="3346559"/>
          </a:xfrm>
        </p:spPr>
        <p:txBody>
          <a:bodyPr/>
          <a:lstStyle/>
          <a:p>
            <a:pPr marL="342900" indent="-342900">
              <a:lnSpc>
                <a:spcPct val="100000"/>
              </a:lnSpc>
              <a:spcBef>
                <a:spcPts val="200"/>
              </a:spcBef>
              <a:buFont typeface="Wingdings" panose="05000000000000000000" pitchFamily="2" charset="2"/>
              <a:buChar char="ü"/>
            </a:pPr>
            <a:r>
              <a:rPr lang="en-US" sz="1200" b="0">
                <a:solidFill>
                  <a:schemeClr val="bg1"/>
                </a:solidFill>
                <a:latin typeface="+mn-lt"/>
              </a:rPr>
              <a:t>API Platform</a:t>
            </a:r>
          </a:p>
          <a:p>
            <a:pPr marL="342900" indent="-342900">
              <a:lnSpc>
                <a:spcPct val="100000"/>
              </a:lnSpc>
              <a:spcBef>
                <a:spcPts val="200"/>
              </a:spcBef>
              <a:buFont typeface="Wingdings" panose="05000000000000000000" pitchFamily="2" charset="2"/>
              <a:buChar char="ü"/>
            </a:pPr>
            <a:r>
              <a:rPr lang="en-US" sz="1200" b="0">
                <a:solidFill>
                  <a:schemeClr val="bg1"/>
                </a:solidFill>
                <a:latin typeface="+mn-lt"/>
              </a:rPr>
              <a:t>Data Collection &amp; Analysis Plugins</a:t>
            </a:r>
          </a:p>
          <a:p>
            <a:pPr marL="342900" indent="-342900">
              <a:lnSpc>
                <a:spcPct val="100000"/>
              </a:lnSpc>
              <a:spcBef>
                <a:spcPts val="200"/>
              </a:spcBef>
              <a:buFont typeface="Wingdings" panose="05000000000000000000" pitchFamily="2" charset="2"/>
              <a:buChar char="ü"/>
            </a:pPr>
            <a:r>
              <a:rPr lang="en-US" sz="1200" b="0">
                <a:solidFill>
                  <a:schemeClr val="bg1"/>
                </a:solidFill>
                <a:latin typeface="+mn-lt"/>
              </a:rPr>
              <a:t>Data Importers from Dozens of Sources</a:t>
            </a:r>
          </a:p>
          <a:p>
            <a:pPr marL="342900" indent="-342900">
              <a:lnSpc>
                <a:spcPct val="100000"/>
              </a:lnSpc>
              <a:spcBef>
                <a:spcPts val="200"/>
              </a:spcBef>
              <a:buFont typeface="Wingdings" panose="05000000000000000000" pitchFamily="2" charset="2"/>
              <a:buChar char="ü"/>
            </a:pPr>
            <a:r>
              <a:rPr lang="en-US" sz="1200" b="0">
                <a:solidFill>
                  <a:schemeClr val="bg1"/>
                </a:solidFill>
                <a:latin typeface="+mn-lt"/>
              </a:rPr>
              <a:t>Software Development Kits in 8 Languages</a:t>
            </a:r>
          </a:p>
          <a:p>
            <a:pPr marL="342900" indent="-342900">
              <a:lnSpc>
                <a:spcPct val="100000"/>
              </a:lnSpc>
              <a:spcBef>
                <a:spcPts val="200"/>
              </a:spcBef>
              <a:buFont typeface="Wingdings" panose="05000000000000000000" pitchFamily="2" charset="2"/>
              <a:buChar char="ü"/>
            </a:pPr>
            <a:r>
              <a:rPr lang="en-US" sz="1200" b="0">
                <a:solidFill>
                  <a:schemeClr val="bg1"/>
                </a:solidFill>
                <a:latin typeface="+mn-lt"/>
              </a:rPr>
              <a:t>Data Collection Apps</a:t>
            </a:r>
          </a:p>
          <a:p>
            <a:pPr marL="342900" indent="-342900">
              <a:lnSpc>
                <a:spcPct val="100000"/>
              </a:lnSpc>
              <a:spcBef>
                <a:spcPts val="200"/>
              </a:spcBef>
              <a:buFont typeface="Wingdings" panose="05000000000000000000" pitchFamily="2" charset="2"/>
              <a:buChar char="ü"/>
            </a:pPr>
            <a:r>
              <a:rPr lang="en-US" sz="1200" b="0">
                <a:solidFill>
                  <a:schemeClr val="bg1"/>
                </a:solidFill>
                <a:latin typeface="+mn-lt"/>
              </a:rPr>
              <a:t>Study Generation and Causal Inference</a:t>
            </a:r>
          </a:p>
          <a:p>
            <a:pPr marL="342900" indent="-342900">
              <a:lnSpc>
                <a:spcPct val="100000"/>
              </a:lnSpc>
              <a:spcBef>
                <a:spcPts val="200"/>
              </a:spcBef>
              <a:buFont typeface="Wingdings" panose="05000000000000000000" pitchFamily="2" charset="2"/>
              <a:buChar char="ü"/>
            </a:pPr>
            <a:r>
              <a:rPr lang="en-US" sz="1200" b="0">
                <a:solidFill>
                  <a:schemeClr val="bg1"/>
                </a:solidFill>
                <a:latin typeface="+mn-lt"/>
              </a:rPr>
              <a:t>Clinical Trial Management</a:t>
            </a:r>
          </a:p>
          <a:p>
            <a:pPr marL="342900" indent="-342900">
              <a:lnSpc>
                <a:spcPct val="100000"/>
              </a:lnSpc>
              <a:spcBef>
                <a:spcPts val="200"/>
              </a:spcBef>
              <a:buFont typeface="Wingdings" panose="05000000000000000000" pitchFamily="2" charset="2"/>
              <a:buChar char="ü"/>
            </a:pPr>
            <a:r>
              <a:rPr lang="en-US" sz="1200" b="0">
                <a:solidFill>
                  <a:schemeClr val="bg1"/>
                </a:solidFill>
                <a:latin typeface="+mn-lt"/>
              </a:rPr>
              <a:t>HIPAA Compliant Storage</a:t>
            </a:r>
          </a:p>
          <a:p>
            <a:pPr marL="342900" indent="-342900">
              <a:lnSpc>
                <a:spcPct val="100000"/>
              </a:lnSpc>
              <a:spcBef>
                <a:spcPts val="200"/>
              </a:spcBef>
              <a:buFont typeface="Wingdings" panose="05000000000000000000" pitchFamily="2" charset="2"/>
              <a:buChar char="ü"/>
            </a:pPr>
            <a:r>
              <a:rPr lang="en-US" sz="1200" b="0">
                <a:solidFill>
                  <a:schemeClr val="bg1"/>
                </a:solidFill>
                <a:latin typeface="+mn-lt"/>
              </a:rPr>
              <a:t>No Code App Builder</a:t>
            </a:r>
          </a:p>
          <a:p>
            <a:pPr marL="342900" indent="-342900">
              <a:lnSpc>
                <a:spcPct val="100000"/>
              </a:lnSpc>
              <a:spcBef>
                <a:spcPts val="200"/>
              </a:spcBef>
              <a:buFont typeface="Wingdings" panose="05000000000000000000" pitchFamily="2" charset="2"/>
              <a:buChar char="ü"/>
            </a:pPr>
            <a:r>
              <a:rPr lang="en-US" sz="1200" b="0">
                <a:solidFill>
                  <a:schemeClr val="bg1"/>
                </a:solidFill>
                <a:latin typeface="+mn-lt"/>
              </a:rPr>
              <a:t>8 Partnerships</a:t>
            </a:r>
          </a:p>
          <a:p>
            <a:pPr marL="342900" indent="-342900">
              <a:lnSpc>
                <a:spcPct val="100000"/>
              </a:lnSpc>
              <a:spcBef>
                <a:spcPts val="200"/>
              </a:spcBef>
              <a:buFont typeface="Wingdings" panose="05000000000000000000" pitchFamily="2" charset="2"/>
              <a:buChar char="ü"/>
            </a:pPr>
            <a:r>
              <a:rPr lang="en-US" sz="1200" b="0">
                <a:solidFill>
                  <a:schemeClr val="bg1"/>
                </a:solidFill>
                <a:latin typeface="+mn-lt"/>
              </a:rPr>
              <a:t>60 DAO Members</a:t>
            </a:r>
          </a:p>
          <a:p>
            <a:pPr marL="342900" indent="-342900">
              <a:lnSpc>
                <a:spcPct val="100000"/>
              </a:lnSpc>
              <a:spcBef>
                <a:spcPts val="200"/>
              </a:spcBef>
              <a:buFont typeface="Wingdings" panose="05000000000000000000" pitchFamily="2" charset="2"/>
              <a:buChar char="ü"/>
            </a:pPr>
            <a:endParaRPr lang="en-US" sz="1200" b="0">
              <a:solidFill>
                <a:schemeClr val="bg1"/>
              </a:solidFill>
              <a:latin typeface="+mn-lt"/>
            </a:endParaRPr>
          </a:p>
          <a:p>
            <a:pPr marL="342900" indent="-342900">
              <a:lnSpc>
                <a:spcPct val="100000"/>
              </a:lnSpc>
              <a:spcBef>
                <a:spcPts val="200"/>
              </a:spcBef>
              <a:buFont typeface="Wingdings" panose="05000000000000000000" pitchFamily="2" charset="2"/>
              <a:buChar char="ü"/>
            </a:pPr>
            <a:endParaRPr lang="en-US" sz="1200" b="0">
              <a:solidFill>
                <a:schemeClr val="bg1"/>
              </a:solidFill>
              <a:latin typeface="+mn-lt"/>
            </a:endParaRPr>
          </a:p>
          <a:p>
            <a:pPr marL="342900" indent="-342900">
              <a:lnSpc>
                <a:spcPct val="100000"/>
              </a:lnSpc>
              <a:spcBef>
                <a:spcPts val="200"/>
              </a:spcBef>
              <a:buFont typeface="Wingdings" panose="05000000000000000000" pitchFamily="2" charset="2"/>
              <a:buChar char="ü"/>
            </a:pPr>
            <a:endParaRPr lang="en-US" sz="1200" b="0">
              <a:solidFill>
                <a:schemeClr val="bg1"/>
              </a:solidFill>
              <a:latin typeface="+mn-lt"/>
            </a:endParaRPr>
          </a:p>
          <a:p>
            <a:pPr marL="342900" indent="-342900">
              <a:buFont typeface="Arial" panose="020B0604020202020204" pitchFamily="34" charset="0"/>
              <a:buChar char="•"/>
            </a:pPr>
            <a:endParaRPr lang="en-US">
              <a:latin typeface="+mn-lt"/>
            </a:endParaRPr>
          </a:p>
        </p:txBody>
      </p:sp>
      <p:sp>
        <p:nvSpPr>
          <p:cNvPr id="18" name="Text Placeholder 17">
            <a:extLst>
              <a:ext uri="{FF2B5EF4-FFF2-40B4-BE49-F238E27FC236}">
                <a16:creationId xmlns:a16="http://schemas.microsoft.com/office/drawing/2014/main" id="{2EFC63F8-23B1-4F22-9868-15EB446170F3}"/>
              </a:ext>
            </a:extLst>
          </p:cNvPr>
          <p:cNvSpPr>
            <a:spLocks noGrp="1"/>
          </p:cNvSpPr>
          <p:nvPr>
            <p:ph type="body" sz="quarter" idx="12"/>
          </p:nvPr>
        </p:nvSpPr>
        <p:spPr>
          <a:xfrm>
            <a:off x="4319924" y="3200357"/>
            <a:ext cx="1796396" cy="616907"/>
          </a:xfrm>
        </p:spPr>
        <p:txBody>
          <a:bodyPr/>
          <a:lstStyle/>
          <a:p>
            <a:r>
              <a:rPr lang="en-US">
                <a:solidFill>
                  <a:srgbClr val="0B6FCB"/>
                </a:solidFill>
              </a:rPr>
              <a:t>TODO</a:t>
            </a:r>
          </a:p>
        </p:txBody>
      </p:sp>
      <p:sp>
        <p:nvSpPr>
          <p:cNvPr id="20" name="Text Placeholder 19">
            <a:extLst>
              <a:ext uri="{FF2B5EF4-FFF2-40B4-BE49-F238E27FC236}">
                <a16:creationId xmlns:a16="http://schemas.microsoft.com/office/drawing/2014/main" id="{AA64E66E-DA3C-42CD-80D9-89BD3A8A401A}"/>
              </a:ext>
            </a:extLst>
          </p:cNvPr>
          <p:cNvSpPr>
            <a:spLocks noGrp="1"/>
          </p:cNvSpPr>
          <p:nvPr>
            <p:ph type="body" sz="quarter" idx="13"/>
          </p:nvPr>
        </p:nvSpPr>
        <p:spPr>
          <a:xfrm>
            <a:off x="6120411" y="3575749"/>
            <a:ext cx="2396680" cy="3220955"/>
          </a:xfrm>
        </p:spPr>
        <p:txBody>
          <a:bodyPr/>
          <a:lstStyle/>
          <a:p>
            <a:pPr marL="171450" indent="-171450">
              <a:buFont typeface="Wingdings" panose="05000000000000000000" pitchFamily="2" charset="2"/>
              <a:buChar char="q"/>
            </a:pPr>
            <a:r>
              <a:rPr lang="en-US">
                <a:solidFill>
                  <a:schemeClr val="bg1"/>
                </a:solidFill>
              </a:rPr>
              <a:t>Create Plugin Framework</a:t>
            </a:r>
          </a:p>
          <a:p>
            <a:pPr marL="171450" indent="-171450">
              <a:buFont typeface="Wingdings" panose="05000000000000000000" pitchFamily="2" charset="2"/>
              <a:buChar char="q"/>
            </a:pPr>
            <a:r>
              <a:rPr lang="en-US">
                <a:solidFill>
                  <a:schemeClr val="bg1"/>
                </a:solidFill>
              </a:rPr>
              <a:t>GUI Data Mapper to Add New Data Import and Export Formats</a:t>
            </a:r>
          </a:p>
          <a:p>
            <a:pPr marL="171450" indent="-171450">
              <a:buFont typeface="Wingdings" panose="05000000000000000000" pitchFamily="2" charset="2"/>
              <a:buChar char="q"/>
            </a:pPr>
            <a:r>
              <a:rPr lang="en-US">
                <a:solidFill>
                  <a:schemeClr val="bg1"/>
                </a:solidFill>
              </a:rPr>
              <a:t>Example integrations/projects in all languages</a:t>
            </a:r>
          </a:p>
          <a:p>
            <a:pPr marL="171450" indent="-171450">
              <a:spcBef>
                <a:spcPts val="300"/>
              </a:spcBef>
              <a:buFont typeface="Wingdings" panose="05000000000000000000" pitchFamily="2" charset="2"/>
              <a:buChar char="q"/>
            </a:pPr>
            <a:r>
              <a:rPr lang="en-US">
                <a:solidFill>
                  <a:schemeClr val="bg1"/>
                </a:solidFill>
              </a:rPr>
              <a:t>Billing mechanism to charge tokens for usage</a:t>
            </a:r>
          </a:p>
          <a:p>
            <a:pPr marL="171450" indent="-171450">
              <a:spcBef>
                <a:spcPts val="300"/>
              </a:spcBef>
              <a:buFont typeface="Wingdings" panose="05000000000000000000" pitchFamily="2" charset="2"/>
              <a:buChar char="q"/>
            </a:pPr>
            <a:r>
              <a:rPr lang="en-US">
                <a:solidFill>
                  <a:schemeClr val="bg1"/>
                </a:solidFill>
              </a:rPr>
              <a:t>Support </a:t>
            </a:r>
            <a:r>
              <a:rPr lang="en-US" err="1">
                <a:solidFill>
                  <a:schemeClr val="bg1"/>
                </a:solidFill>
              </a:rPr>
              <a:t>OpenCures</a:t>
            </a:r>
            <a:r>
              <a:rPr lang="en-US">
                <a:solidFill>
                  <a:schemeClr val="bg1"/>
                </a:solidFill>
              </a:rPr>
              <a:t> and </a:t>
            </a:r>
            <a:r>
              <a:rPr lang="en-US" err="1">
                <a:solidFill>
                  <a:schemeClr val="bg1"/>
                </a:solidFill>
              </a:rPr>
              <a:t>AgelessRX</a:t>
            </a:r>
            <a:r>
              <a:rPr lang="en-US">
                <a:solidFill>
                  <a:schemeClr val="bg1"/>
                </a:solidFill>
              </a:rPr>
              <a:t> in a Clinical Trial for Rapamycin</a:t>
            </a:r>
          </a:p>
          <a:p>
            <a:pPr marL="171450" indent="-171450">
              <a:buFont typeface="Wingdings" panose="05000000000000000000" pitchFamily="2" charset="2"/>
              <a:buChar char="q"/>
            </a:pPr>
            <a:endParaRPr lang="en-US">
              <a:solidFill>
                <a:schemeClr val="bg1"/>
              </a:solidFill>
            </a:endParaRPr>
          </a:p>
        </p:txBody>
      </p:sp>
      <p:sp>
        <p:nvSpPr>
          <p:cNvPr id="21" name="Text Placeholder 20">
            <a:extLst>
              <a:ext uri="{FF2B5EF4-FFF2-40B4-BE49-F238E27FC236}">
                <a16:creationId xmlns:a16="http://schemas.microsoft.com/office/drawing/2014/main" id="{F5A6A695-5271-4895-88EF-663A3F593E59}"/>
              </a:ext>
            </a:extLst>
          </p:cNvPr>
          <p:cNvSpPr>
            <a:spLocks noGrp="1"/>
          </p:cNvSpPr>
          <p:nvPr>
            <p:ph type="body" sz="quarter" idx="14"/>
          </p:nvPr>
        </p:nvSpPr>
        <p:spPr>
          <a:xfrm>
            <a:off x="6575903" y="3220677"/>
            <a:ext cx="1181629" cy="310944"/>
          </a:xfrm>
        </p:spPr>
        <p:txBody>
          <a:bodyPr/>
          <a:lstStyle/>
          <a:p>
            <a:r>
              <a:rPr lang="en-US"/>
              <a:t>TODO</a:t>
            </a:r>
          </a:p>
        </p:txBody>
      </p:sp>
      <p:sp>
        <p:nvSpPr>
          <p:cNvPr id="22" name="Text Placeholder 21">
            <a:extLst>
              <a:ext uri="{FF2B5EF4-FFF2-40B4-BE49-F238E27FC236}">
                <a16:creationId xmlns:a16="http://schemas.microsoft.com/office/drawing/2014/main" id="{93CA8393-83FA-4B7B-BF41-CB601BA16432}"/>
              </a:ext>
            </a:extLst>
          </p:cNvPr>
          <p:cNvSpPr>
            <a:spLocks noGrp="1"/>
          </p:cNvSpPr>
          <p:nvPr>
            <p:ph type="body" sz="quarter" idx="15"/>
          </p:nvPr>
        </p:nvSpPr>
        <p:spPr>
          <a:xfrm>
            <a:off x="8711188" y="3575749"/>
            <a:ext cx="2562180" cy="2898528"/>
          </a:xfrm>
        </p:spPr>
        <p:txBody>
          <a:bodyPr vert="horz" lIns="91440" tIns="45720" rIns="91440" bIns="45720" rtlCol="0" anchor="t">
            <a:noAutofit/>
          </a:bodyPr>
          <a:lstStyle/>
          <a:p>
            <a:pPr marL="171450" indent="-171450">
              <a:buFont typeface="Wingdings" panose="05000000000000000000" pitchFamily="2" charset="2"/>
              <a:buChar char="q"/>
            </a:pPr>
            <a:r>
              <a:rPr lang="en-US">
                <a:solidFill>
                  <a:schemeClr val="bg1"/>
                </a:solidFill>
              </a:rPr>
              <a:t>Partnerships with as many of the 350k digital health apps as possible</a:t>
            </a:r>
          </a:p>
          <a:p>
            <a:pPr marL="171450" indent="-171450">
              <a:buFont typeface="Wingdings" panose="05000000000000000000" pitchFamily="2" charset="2"/>
              <a:buChar char="q"/>
            </a:pPr>
            <a:r>
              <a:rPr lang="en-US">
                <a:solidFill>
                  <a:schemeClr val="bg1"/>
                </a:solidFill>
              </a:rPr>
              <a:t>Reference Data Search and Wiki for the curation of variable data links/documentation</a:t>
            </a:r>
          </a:p>
          <a:p>
            <a:pPr marL="171450" indent="-171450">
              <a:buFont typeface="Wingdings" panose="05000000000000000000" pitchFamily="2" charset="2"/>
              <a:buChar char="q"/>
            </a:pPr>
            <a:r>
              <a:rPr lang="en-US">
                <a:solidFill>
                  <a:schemeClr val="bg1"/>
                </a:solidFill>
              </a:rPr>
              <a:t>Additional data importers</a:t>
            </a:r>
          </a:p>
          <a:p>
            <a:pPr marL="171450" indent="-171450">
              <a:buFont typeface="Wingdings" panose="05000000000000000000" pitchFamily="2" charset="2"/>
              <a:buChar char="q"/>
            </a:pPr>
            <a:r>
              <a:rPr lang="en-US">
                <a:solidFill>
                  <a:schemeClr val="bg1"/>
                </a:solidFill>
              </a:rPr>
              <a:t>Federated learning, homomorphic encryption, or decentralized data storage</a:t>
            </a:r>
          </a:p>
          <a:p>
            <a:pPr marL="171450" indent="-171450">
              <a:buFont typeface="Wingdings" panose="05000000000000000000" pitchFamily="2" charset="2"/>
              <a:buChar char="q"/>
            </a:pPr>
            <a:r>
              <a:rPr lang="en-US">
                <a:solidFill>
                  <a:schemeClr val="bg1"/>
                </a:solidFill>
              </a:rPr>
              <a:t>Support Lifespan.io in a Clinical Trial for </a:t>
            </a:r>
            <a:r>
              <a:rPr lang="en-US" err="1">
                <a:solidFill>
                  <a:schemeClr val="bg1"/>
                </a:solidFill>
              </a:rPr>
              <a:t>Alzheimers’s</a:t>
            </a:r>
            <a:endParaRPr lang="en-US">
              <a:solidFill>
                <a:schemeClr val="bg1"/>
              </a:solidFill>
            </a:endParaRPr>
          </a:p>
          <a:p>
            <a:pPr marL="171450" indent="-171450">
              <a:buFont typeface="Wingdings" panose="05000000000000000000" pitchFamily="2" charset="2"/>
              <a:buChar char="q"/>
            </a:pPr>
            <a:endParaRPr lang="en-US">
              <a:solidFill>
                <a:schemeClr val="bg1"/>
              </a:solidFill>
            </a:endParaRPr>
          </a:p>
          <a:p>
            <a:endParaRPr lang="en-US">
              <a:solidFill>
                <a:schemeClr val="bg1"/>
              </a:solidFill>
            </a:endParaRPr>
          </a:p>
        </p:txBody>
      </p:sp>
      <p:sp>
        <p:nvSpPr>
          <p:cNvPr id="24" name="Text Placeholder 23">
            <a:extLst>
              <a:ext uri="{FF2B5EF4-FFF2-40B4-BE49-F238E27FC236}">
                <a16:creationId xmlns:a16="http://schemas.microsoft.com/office/drawing/2014/main" id="{3CD04606-2C05-4AC9-9F6C-C0E9EDF1BC26}"/>
              </a:ext>
            </a:extLst>
          </p:cNvPr>
          <p:cNvSpPr>
            <a:spLocks noGrp="1"/>
          </p:cNvSpPr>
          <p:nvPr>
            <p:ph type="body" sz="quarter" idx="16"/>
          </p:nvPr>
        </p:nvSpPr>
        <p:spPr>
          <a:xfrm>
            <a:off x="8943090" y="3217904"/>
            <a:ext cx="1796396" cy="302186"/>
          </a:xfrm>
        </p:spPr>
        <p:txBody>
          <a:bodyPr/>
          <a:lstStyle/>
          <a:p>
            <a:r>
              <a:rPr lang="en-US"/>
              <a:t>TODO</a:t>
            </a:r>
          </a:p>
        </p:txBody>
      </p:sp>
      <p:sp>
        <p:nvSpPr>
          <p:cNvPr id="25" name="Text Placeholder 24">
            <a:extLst>
              <a:ext uri="{FF2B5EF4-FFF2-40B4-BE49-F238E27FC236}">
                <a16:creationId xmlns:a16="http://schemas.microsoft.com/office/drawing/2014/main" id="{DA3309B0-9F41-47B2-8F25-109874864183}"/>
              </a:ext>
            </a:extLst>
          </p:cNvPr>
          <p:cNvSpPr>
            <a:spLocks noGrp="1"/>
          </p:cNvSpPr>
          <p:nvPr>
            <p:ph type="body" sz="quarter" idx="17"/>
          </p:nvPr>
        </p:nvSpPr>
        <p:spPr>
          <a:xfrm>
            <a:off x="3449846" y="3376498"/>
            <a:ext cx="2562180" cy="3398411"/>
          </a:xfrm>
        </p:spPr>
        <p:txBody>
          <a:bodyPr/>
          <a:lstStyle/>
          <a:p>
            <a:pPr marL="171450" indent="-171450">
              <a:spcBef>
                <a:spcPts val="300"/>
              </a:spcBef>
              <a:buFont typeface="Wingdings" panose="05000000000000000000" pitchFamily="2" charset="2"/>
              <a:buChar char="q"/>
            </a:pPr>
            <a:endParaRPr lang="en-US">
              <a:solidFill>
                <a:schemeClr val="bg1"/>
              </a:solidFill>
            </a:endParaRPr>
          </a:p>
          <a:p>
            <a:pPr marL="171450" indent="-171450">
              <a:spcBef>
                <a:spcPts val="300"/>
              </a:spcBef>
              <a:buFont typeface="Wingdings" panose="05000000000000000000" pitchFamily="2" charset="2"/>
              <a:buChar char="q"/>
            </a:pPr>
            <a:r>
              <a:rPr lang="en-US">
                <a:solidFill>
                  <a:schemeClr val="bg1"/>
                </a:solidFill>
              </a:rPr>
              <a:t>Establish a legal entity</a:t>
            </a:r>
          </a:p>
          <a:p>
            <a:pPr marL="171450" indent="-171450">
              <a:spcBef>
                <a:spcPts val="300"/>
              </a:spcBef>
              <a:buFont typeface="Wingdings" panose="05000000000000000000" pitchFamily="2" charset="2"/>
              <a:buChar char="q"/>
            </a:pPr>
            <a:r>
              <a:rPr lang="en-US">
                <a:solidFill>
                  <a:schemeClr val="bg1"/>
                </a:solidFill>
              </a:rPr>
              <a:t>Apply for SBIR, other grants, &amp; fundraising</a:t>
            </a:r>
          </a:p>
          <a:p>
            <a:pPr marL="171450" indent="-171450">
              <a:spcBef>
                <a:spcPts val="300"/>
              </a:spcBef>
              <a:buFont typeface="Wingdings" panose="05000000000000000000" pitchFamily="2" charset="2"/>
              <a:buChar char="q"/>
            </a:pPr>
            <a:r>
              <a:rPr lang="en-US">
                <a:solidFill>
                  <a:schemeClr val="bg1"/>
                </a:solidFill>
              </a:rPr>
              <a:t>Mint $CURED tokens that are available via a fair and public auction</a:t>
            </a:r>
          </a:p>
          <a:p>
            <a:pPr marL="171450" indent="-171450">
              <a:spcBef>
                <a:spcPts val="300"/>
              </a:spcBef>
              <a:buFont typeface="Wingdings" panose="05000000000000000000" pitchFamily="2" charset="2"/>
              <a:buChar char="q"/>
            </a:pPr>
            <a:r>
              <a:rPr lang="en-US">
                <a:solidFill>
                  <a:schemeClr val="bg1"/>
                </a:solidFill>
              </a:rPr>
              <a:t>Automate token compensation</a:t>
            </a:r>
          </a:p>
          <a:p>
            <a:pPr marL="171450" indent="-171450">
              <a:spcBef>
                <a:spcPts val="300"/>
              </a:spcBef>
              <a:buFont typeface="Wingdings" panose="05000000000000000000" pitchFamily="2" charset="2"/>
              <a:buChar char="q"/>
            </a:pPr>
            <a:r>
              <a:rPr lang="en-US">
                <a:solidFill>
                  <a:schemeClr val="bg1"/>
                </a:solidFill>
              </a:rPr>
              <a:t>Bounties for security issues and bugs</a:t>
            </a:r>
          </a:p>
          <a:p>
            <a:pPr marL="171450" indent="-171450">
              <a:spcBef>
                <a:spcPts val="300"/>
              </a:spcBef>
              <a:buFont typeface="Wingdings" panose="05000000000000000000" pitchFamily="2" charset="2"/>
              <a:buChar char="q"/>
            </a:pPr>
            <a:r>
              <a:rPr lang="en-US">
                <a:solidFill>
                  <a:schemeClr val="bg1"/>
                </a:solidFill>
              </a:rPr>
              <a:t>Better Documentation of the SDKs and API</a:t>
            </a:r>
          </a:p>
          <a:p>
            <a:pPr marL="171450" indent="-171450">
              <a:spcBef>
                <a:spcPts val="300"/>
              </a:spcBef>
              <a:buFont typeface="Wingdings" panose="05000000000000000000" pitchFamily="2" charset="2"/>
              <a:buChar char="q"/>
            </a:pPr>
            <a:r>
              <a:rPr lang="en-US">
                <a:solidFill>
                  <a:schemeClr val="bg1"/>
                </a:solidFill>
              </a:rPr>
              <a:t>Developer Support for the Various Languages</a:t>
            </a:r>
          </a:p>
          <a:p>
            <a:pPr>
              <a:spcBef>
                <a:spcPts val="300"/>
              </a:spcBef>
            </a:pPr>
            <a:endParaRPr lang="en-US">
              <a:solidFill>
                <a:schemeClr val="bg1"/>
              </a:solidFill>
            </a:endParaRPr>
          </a:p>
        </p:txBody>
      </p:sp>
      <p:sp>
        <p:nvSpPr>
          <p:cNvPr id="34" name="Title 33">
            <a:extLst>
              <a:ext uri="{FF2B5EF4-FFF2-40B4-BE49-F238E27FC236}">
                <a16:creationId xmlns:a16="http://schemas.microsoft.com/office/drawing/2014/main" id="{F28D01B5-A5BC-45A3-8718-13BDC694F21C}"/>
              </a:ext>
            </a:extLst>
          </p:cNvPr>
          <p:cNvSpPr>
            <a:spLocks noGrp="1"/>
          </p:cNvSpPr>
          <p:nvPr>
            <p:ph type="title"/>
          </p:nvPr>
        </p:nvSpPr>
        <p:spPr>
          <a:xfrm>
            <a:off x="230124" y="78968"/>
            <a:ext cx="11731752" cy="630936"/>
          </a:xfrm>
        </p:spPr>
        <p:txBody>
          <a:bodyPr>
            <a:normAutofit fontScale="90000"/>
          </a:bodyPr>
          <a:lstStyle/>
          <a:p>
            <a:r>
              <a:rPr lang="en-US">
                <a:solidFill>
                  <a:schemeClr val="bg1"/>
                </a:solidFill>
              </a:rPr>
              <a:t>Product Roadmap</a:t>
            </a:r>
          </a:p>
        </p:txBody>
      </p:sp>
    </p:spTree>
    <p:custDataLst>
      <p:tags r:id="rId1"/>
    </p:custDataLst>
    <p:extLst>
      <p:ext uri="{BB962C8B-B14F-4D97-AF65-F5344CB8AC3E}">
        <p14:creationId xmlns:p14="http://schemas.microsoft.com/office/powerpoint/2010/main" val="4230622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4D198AC-8A58-CDE2-EB3F-ADBA536312A9}"/>
              </a:ext>
            </a:extLst>
          </p:cNvPr>
          <p:cNvPicPr>
            <a:picLocks noChangeAspect="1"/>
          </p:cNvPicPr>
          <p:nvPr/>
        </p:nvPicPr>
        <p:blipFill>
          <a:blip r:embed="rId4"/>
          <a:stretch>
            <a:fillRect/>
          </a:stretch>
        </p:blipFill>
        <p:spPr>
          <a:xfrm>
            <a:off x="914400" y="1451115"/>
            <a:ext cx="9823449" cy="4590770"/>
          </a:xfrm>
          <a:prstGeom prst="rect">
            <a:avLst/>
          </a:prstGeom>
        </p:spPr>
      </p:pic>
      <p:sp>
        <p:nvSpPr>
          <p:cNvPr id="4" name="Oval 3">
            <a:extLst>
              <a:ext uri="{FF2B5EF4-FFF2-40B4-BE49-F238E27FC236}">
                <a16:creationId xmlns:a16="http://schemas.microsoft.com/office/drawing/2014/main" id="{3415C901-039D-4058-80C7-5ABA400CDB06}"/>
              </a:ext>
            </a:extLst>
          </p:cNvPr>
          <p:cNvSpPr/>
          <p:nvPr/>
        </p:nvSpPr>
        <p:spPr>
          <a:xfrm>
            <a:off x="5364553" y="3405010"/>
            <a:ext cx="545119" cy="545119"/>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72DA6"/>
                </a:solidFill>
                <a:effectLst/>
                <a:uLnTx/>
                <a:uFillTx/>
                <a:latin typeface="Avenir Next LT Pro Light"/>
                <a:ea typeface="+mn-ea"/>
                <a:cs typeface="+mn-cs"/>
              </a:rPr>
              <a:t>M</a:t>
            </a: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5" name="Oval 4">
            <a:extLst>
              <a:ext uri="{FF2B5EF4-FFF2-40B4-BE49-F238E27FC236}">
                <a16:creationId xmlns:a16="http://schemas.microsoft.com/office/drawing/2014/main" id="{966DA334-7569-42CB-95CD-419F4AC26092}"/>
              </a:ext>
            </a:extLst>
          </p:cNvPr>
          <p:cNvSpPr/>
          <p:nvPr/>
        </p:nvSpPr>
        <p:spPr>
          <a:xfrm>
            <a:off x="8567715" y="2870926"/>
            <a:ext cx="554889" cy="554889"/>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F0"/>
                </a:solidFill>
                <a:effectLst/>
                <a:uLnTx/>
                <a:uFillTx/>
                <a:latin typeface="Avenir Next LT Pro Light"/>
                <a:ea typeface="+mn-ea"/>
                <a:cs typeface="+mn-cs"/>
              </a:rPr>
              <a:t>M</a:t>
            </a:r>
          </a:p>
        </p:txBody>
      </p:sp>
      <p:sp>
        <p:nvSpPr>
          <p:cNvPr id="6" name="Oval 5">
            <a:extLst>
              <a:ext uri="{FF2B5EF4-FFF2-40B4-BE49-F238E27FC236}">
                <a16:creationId xmlns:a16="http://schemas.microsoft.com/office/drawing/2014/main" id="{6D8E2964-D9A5-4A16-8604-F04921C189EB}"/>
              </a:ext>
            </a:extLst>
          </p:cNvPr>
          <p:cNvSpPr/>
          <p:nvPr/>
        </p:nvSpPr>
        <p:spPr>
          <a:xfrm>
            <a:off x="10356490" y="1296061"/>
            <a:ext cx="554888" cy="545119"/>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0A472"/>
                </a:solidFill>
                <a:effectLst/>
                <a:uLnTx/>
                <a:uFillTx/>
                <a:latin typeface="Avenir Next LT Pro Light"/>
                <a:ea typeface="+mn-ea"/>
                <a:cs typeface="+mn-cs"/>
              </a:rPr>
              <a:t>M</a:t>
            </a: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9" name="Oval 18">
            <a:extLst>
              <a:ext uri="{FF2B5EF4-FFF2-40B4-BE49-F238E27FC236}">
                <a16:creationId xmlns:a16="http://schemas.microsoft.com/office/drawing/2014/main" id="{FC17936A-EE2B-4C30-A31C-496282D48B87}"/>
              </a:ext>
            </a:extLst>
          </p:cNvPr>
          <p:cNvSpPr/>
          <p:nvPr/>
        </p:nvSpPr>
        <p:spPr>
          <a:xfrm>
            <a:off x="1901530" y="4152747"/>
            <a:ext cx="545119" cy="545119"/>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B13DC8"/>
                </a:solidFill>
                <a:effectLst/>
                <a:uLnTx/>
                <a:uFillTx/>
                <a:latin typeface="Avenir Next LT Pro Light"/>
                <a:ea typeface="+mn-ea"/>
                <a:cs typeface="+mn-cs"/>
              </a:rPr>
              <a:t>M</a:t>
            </a: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34" name="Title 33">
            <a:extLst>
              <a:ext uri="{FF2B5EF4-FFF2-40B4-BE49-F238E27FC236}">
                <a16:creationId xmlns:a16="http://schemas.microsoft.com/office/drawing/2014/main" id="{F28D01B5-A5BC-45A3-8718-13BDC694F21C}"/>
              </a:ext>
            </a:extLst>
          </p:cNvPr>
          <p:cNvSpPr>
            <a:spLocks noGrp="1"/>
          </p:cNvSpPr>
          <p:nvPr>
            <p:ph type="title"/>
          </p:nvPr>
        </p:nvSpPr>
        <p:spPr>
          <a:xfrm>
            <a:off x="4135374" y="100135"/>
            <a:ext cx="4609169" cy="630936"/>
          </a:xfrm>
        </p:spPr>
        <p:txBody>
          <a:bodyPr>
            <a:normAutofit fontScale="90000"/>
          </a:bodyPr>
          <a:lstStyle/>
          <a:p>
            <a:r>
              <a:rPr lang="en-US">
                <a:solidFill>
                  <a:schemeClr val="bg1"/>
                </a:solidFill>
              </a:rPr>
              <a:t>Growth Roadmap</a:t>
            </a:r>
          </a:p>
        </p:txBody>
      </p:sp>
      <p:cxnSp>
        <p:nvCxnSpPr>
          <p:cNvPr id="15" name="Straight Arrow Connector 14">
            <a:extLst>
              <a:ext uri="{FF2B5EF4-FFF2-40B4-BE49-F238E27FC236}">
                <a16:creationId xmlns:a16="http://schemas.microsoft.com/office/drawing/2014/main" id="{EFE41D07-EE64-06A3-7DDA-9C467C28FB95}"/>
              </a:ext>
            </a:extLst>
          </p:cNvPr>
          <p:cNvCxnSpPr/>
          <p:nvPr/>
        </p:nvCxnSpPr>
        <p:spPr>
          <a:xfrm flipV="1">
            <a:off x="783493" y="6116841"/>
            <a:ext cx="10966937" cy="39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26484E2-3B3B-C002-F6B8-07B904AF2434}"/>
              </a:ext>
            </a:extLst>
          </p:cNvPr>
          <p:cNvCxnSpPr>
            <a:cxnSpLocks/>
          </p:cNvCxnSpPr>
          <p:nvPr/>
        </p:nvCxnSpPr>
        <p:spPr>
          <a:xfrm flipV="1">
            <a:off x="810359" y="1486232"/>
            <a:ext cx="15630" cy="458567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Title 33">
            <a:extLst>
              <a:ext uri="{FF2B5EF4-FFF2-40B4-BE49-F238E27FC236}">
                <a16:creationId xmlns:a16="http://schemas.microsoft.com/office/drawing/2014/main" id="{71A53E0F-ADC1-61C9-2663-E58A2FFEC1B4}"/>
              </a:ext>
            </a:extLst>
          </p:cNvPr>
          <p:cNvSpPr txBox="1">
            <a:spLocks/>
          </p:cNvSpPr>
          <p:nvPr/>
        </p:nvSpPr>
        <p:spPr>
          <a:xfrm>
            <a:off x="5460895" y="6286662"/>
            <a:ext cx="1259138" cy="464860"/>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ts val="1000"/>
              </a:spcBef>
              <a:buNone/>
              <a:defRPr sz="3600" b="1"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2800" b="1" i="0" u="none" strike="noStrike" kern="1200" cap="all" spc="0" normalizeH="0" baseline="0" noProof="0">
                <a:ln>
                  <a:noFill/>
                </a:ln>
                <a:solidFill>
                  <a:srgbClr val="FFFFFF"/>
                </a:solidFill>
                <a:effectLst/>
                <a:uLnTx/>
                <a:uFillTx/>
                <a:latin typeface="Speak Pro"/>
                <a:ea typeface="+mj-ea"/>
                <a:cs typeface="+mj-cs"/>
              </a:rPr>
              <a:t>Time</a:t>
            </a:r>
            <a:endParaRPr kumimoji="0" lang="en-US" sz="2800" b="1" i="0" u="none" strike="noStrike" kern="1200" cap="all" spc="0" normalizeH="0" baseline="0" noProof="0">
              <a:ln>
                <a:noFill/>
              </a:ln>
              <a:solidFill>
                <a:srgbClr val="000000"/>
              </a:solidFill>
              <a:effectLst/>
              <a:uLnTx/>
              <a:uFillTx/>
              <a:latin typeface="Speak Pro"/>
              <a:ea typeface="+mj-ea"/>
              <a:cs typeface="+mj-cs"/>
            </a:endParaRPr>
          </a:p>
        </p:txBody>
      </p:sp>
      <p:sp>
        <p:nvSpPr>
          <p:cNvPr id="31" name="Title 33">
            <a:extLst>
              <a:ext uri="{FF2B5EF4-FFF2-40B4-BE49-F238E27FC236}">
                <a16:creationId xmlns:a16="http://schemas.microsoft.com/office/drawing/2014/main" id="{0F9149D9-EB66-4423-FD8D-74FEC93ED955}"/>
              </a:ext>
            </a:extLst>
          </p:cNvPr>
          <p:cNvSpPr txBox="1">
            <a:spLocks/>
          </p:cNvSpPr>
          <p:nvPr/>
        </p:nvSpPr>
        <p:spPr>
          <a:xfrm rot="16200000">
            <a:off x="-1136592" y="3561046"/>
            <a:ext cx="3046906" cy="464860"/>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ts val="1000"/>
              </a:spcBef>
              <a:buNone/>
              <a:defRPr sz="3600" b="1"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2800" b="1" i="0" u="none" strike="noStrike" kern="1200" cap="all" spc="0" normalizeH="0" baseline="0" noProof="0">
                <a:ln>
                  <a:noFill/>
                </a:ln>
                <a:solidFill>
                  <a:srgbClr val="FFFFFF"/>
                </a:solidFill>
                <a:effectLst/>
                <a:uLnTx/>
                <a:uFillTx/>
                <a:latin typeface="Speak Pro"/>
                <a:ea typeface="+mj-ea"/>
                <a:cs typeface="+mj-cs"/>
              </a:rPr>
              <a:t>Traction / Value</a:t>
            </a:r>
          </a:p>
        </p:txBody>
      </p:sp>
      <p:sp>
        <p:nvSpPr>
          <p:cNvPr id="7" name="Title 33">
            <a:extLst>
              <a:ext uri="{FF2B5EF4-FFF2-40B4-BE49-F238E27FC236}">
                <a16:creationId xmlns:a16="http://schemas.microsoft.com/office/drawing/2014/main" id="{B92A069F-C39F-A707-4C78-274D663949BA}"/>
              </a:ext>
            </a:extLst>
          </p:cNvPr>
          <p:cNvSpPr txBox="1">
            <a:spLocks/>
          </p:cNvSpPr>
          <p:nvPr/>
        </p:nvSpPr>
        <p:spPr>
          <a:xfrm>
            <a:off x="1462023" y="1215619"/>
            <a:ext cx="1413003" cy="28168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ts val="1000"/>
              </a:spcBef>
              <a:buNone/>
              <a:defRPr sz="3600" b="1"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2400" b="1" i="0" u="none" strike="noStrike" kern="1200" cap="all" spc="0" normalizeH="0" baseline="0" noProof="0">
                <a:ln>
                  <a:noFill/>
                </a:ln>
                <a:solidFill>
                  <a:srgbClr val="FFFFFF"/>
                </a:solidFill>
                <a:effectLst/>
                <a:uLnTx/>
                <a:uFillTx/>
                <a:latin typeface="Speak Pro"/>
                <a:ea typeface="+mj-ea"/>
                <a:cs typeface="+mj-cs"/>
              </a:rPr>
              <a:t>start</a:t>
            </a:r>
            <a:endParaRPr kumimoji="0" lang="en-US" sz="2400" b="1" i="0" u="none" strike="noStrike" kern="1200" cap="all" spc="0" normalizeH="0" baseline="0" noProof="0">
              <a:ln>
                <a:noFill/>
              </a:ln>
              <a:solidFill>
                <a:srgbClr val="000000"/>
              </a:solidFill>
              <a:effectLst/>
              <a:uLnTx/>
              <a:uFillTx/>
              <a:latin typeface="Speak Pro"/>
              <a:ea typeface="+mj-ea"/>
              <a:cs typeface="+mj-cs"/>
            </a:endParaRPr>
          </a:p>
        </p:txBody>
      </p:sp>
      <p:sp>
        <p:nvSpPr>
          <p:cNvPr id="16" name="Title 33">
            <a:extLst>
              <a:ext uri="{FF2B5EF4-FFF2-40B4-BE49-F238E27FC236}">
                <a16:creationId xmlns:a16="http://schemas.microsoft.com/office/drawing/2014/main" id="{D2D5CCED-3674-0624-F25C-464F6EA797EA}"/>
              </a:ext>
            </a:extLst>
          </p:cNvPr>
          <p:cNvSpPr txBox="1">
            <a:spLocks/>
          </p:cNvSpPr>
          <p:nvPr/>
        </p:nvSpPr>
        <p:spPr>
          <a:xfrm>
            <a:off x="4795838" y="1216025"/>
            <a:ext cx="1412875" cy="2809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ts val="1000"/>
              </a:spcBef>
              <a:buNone/>
              <a:defRPr sz="3600" b="1"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2400" b="1" i="0" u="none" strike="noStrike" kern="1200" cap="all" spc="0" normalizeH="0" baseline="0" noProof="0">
                <a:ln>
                  <a:noFill/>
                </a:ln>
                <a:solidFill>
                  <a:srgbClr val="FFFFFF"/>
                </a:solidFill>
                <a:effectLst/>
                <a:uLnTx/>
                <a:uFillTx/>
                <a:latin typeface="Speak Pro"/>
                <a:ea typeface="+mj-ea"/>
                <a:cs typeface="+mj-cs"/>
              </a:rPr>
              <a:t>build</a:t>
            </a:r>
            <a:endParaRPr kumimoji="0" lang="en-US" sz="2400" b="1" i="0" u="none" strike="noStrike" kern="1200" cap="all" spc="0" normalizeH="0" baseline="0" noProof="0">
              <a:ln>
                <a:noFill/>
              </a:ln>
              <a:solidFill>
                <a:srgbClr val="000000"/>
              </a:solidFill>
              <a:effectLst/>
              <a:uLnTx/>
              <a:uFillTx/>
              <a:latin typeface="Speak Pro"/>
              <a:ea typeface="+mj-ea"/>
              <a:cs typeface="+mj-cs"/>
            </a:endParaRPr>
          </a:p>
        </p:txBody>
      </p:sp>
      <p:sp>
        <p:nvSpPr>
          <p:cNvPr id="17" name="Title 33">
            <a:extLst>
              <a:ext uri="{FF2B5EF4-FFF2-40B4-BE49-F238E27FC236}">
                <a16:creationId xmlns:a16="http://schemas.microsoft.com/office/drawing/2014/main" id="{D50A1AFB-80D3-B022-7DA1-9FA838CE0C3A}"/>
              </a:ext>
            </a:extLst>
          </p:cNvPr>
          <p:cNvSpPr txBox="1">
            <a:spLocks/>
          </p:cNvSpPr>
          <p:nvPr/>
        </p:nvSpPr>
        <p:spPr>
          <a:xfrm>
            <a:off x="8129523" y="1215619"/>
            <a:ext cx="1413003" cy="28168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ts val="1000"/>
              </a:spcBef>
              <a:buNone/>
              <a:defRPr sz="3600" b="1" kern="1200" cap="all"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2400" b="1" i="0" u="none" strike="noStrike" kern="1200" cap="all" spc="0" normalizeH="0" baseline="0" noProof="0">
                <a:ln>
                  <a:noFill/>
                </a:ln>
                <a:solidFill>
                  <a:srgbClr val="FFFFFF"/>
                </a:solidFill>
                <a:effectLst/>
                <a:uLnTx/>
                <a:uFillTx/>
                <a:latin typeface="Speak Pro"/>
                <a:ea typeface="+mj-ea"/>
                <a:cs typeface="+mj-cs"/>
              </a:rPr>
              <a:t>scale</a:t>
            </a:r>
            <a:endParaRPr kumimoji="0" lang="en-US" sz="3600" b="1" i="0" u="none" strike="noStrike" kern="1200" cap="all" spc="0" normalizeH="0" baseline="0" noProof="0">
              <a:ln>
                <a:noFill/>
              </a:ln>
              <a:solidFill>
                <a:srgbClr val="000000"/>
              </a:solidFill>
              <a:effectLst/>
              <a:uLnTx/>
              <a:uFillTx/>
              <a:latin typeface="Speak Pro"/>
              <a:ea typeface="+mj-ea"/>
              <a:cs typeface="+mj-cs"/>
            </a:endParaRPr>
          </a:p>
        </p:txBody>
      </p:sp>
      <p:sp>
        <p:nvSpPr>
          <p:cNvPr id="8" name="Text Placeholder 15">
            <a:extLst>
              <a:ext uri="{FF2B5EF4-FFF2-40B4-BE49-F238E27FC236}">
                <a16:creationId xmlns:a16="http://schemas.microsoft.com/office/drawing/2014/main" id="{435D6CB6-1DCE-F260-AC5B-C3A5FBE91703}"/>
              </a:ext>
            </a:extLst>
          </p:cNvPr>
          <p:cNvSpPr>
            <a:spLocks noGrp="1"/>
          </p:cNvSpPr>
          <p:nvPr>
            <p:ph type="body" sz="quarter" idx="10"/>
          </p:nvPr>
        </p:nvSpPr>
        <p:spPr>
          <a:xfrm>
            <a:off x="1738259" y="4760418"/>
            <a:ext cx="2397115" cy="1277559"/>
          </a:xfrm>
        </p:spPr>
        <p:txBody>
          <a:bodyPr vert="horz" lIns="91440" tIns="45720" rIns="91440" bIns="45720" rtlCol="0" anchor="t">
            <a:noAutofit/>
          </a:bodyPr>
          <a:lstStyle/>
          <a:p>
            <a:pPr marL="342900" indent="-342900">
              <a:lnSpc>
                <a:spcPct val="100000"/>
              </a:lnSpc>
              <a:spcBef>
                <a:spcPts val="200"/>
              </a:spcBef>
              <a:buFont typeface="Wingdings" panose="05000000000000000000" pitchFamily="2" charset="2"/>
              <a:buChar char="ü"/>
            </a:pPr>
            <a:r>
              <a:rPr lang="en-US" sz="1200" b="0">
                <a:solidFill>
                  <a:schemeClr val="bg1"/>
                </a:solidFill>
                <a:latin typeface="+mn-lt"/>
              </a:rPr>
              <a:t>Established DAO</a:t>
            </a:r>
            <a:endParaRPr lang="en-US">
              <a:solidFill>
                <a:schemeClr val="bg1"/>
              </a:solidFill>
            </a:endParaRPr>
          </a:p>
          <a:p>
            <a:pPr marL="342900" indent="-342900">
              <a:lnSpc>
                <a:spcPct val="100000"/>
              </a:lnSpc>
              <a:spcBef>
                <a:spcPts val="200"/>
              </a:spcBef>
              <a:buFont typeface="Wingdings" panose="05000000000000000000" pitchFamily="2" charset="2"/>
              <a:buChar char="ü"/>
            </a:pPr>
            <a:r>
              <a:rPr lang="en-US" sz="1200" b="0">
                <a:solidFill>
                  <a:schemeClr val="bg1"/>
                </a:solidFill>
                <a:latin typeface="+mn-lt"/>
              </a:rPr>
              <a:t>Establish API Platform</a:t>
            </a:r>
          </a:p>
          <a:p>
            <a:pPr marL="342900" indent="-342900">
              <a:lnSpc>
                <a:spcPct val="100000"/>
              </a:lnSpc>
              <a:spcBef>
                <a:spcPts val="200"/>
              </a:spcBef>
              <a:buFont typeface="Wingdings" panose="05000000000000000000" pitchFamily="2" charset="2"/>
              <a:buChar char="ü"/>
            </a:pPr>
            <a:r>
              <a:rPr lang="en-US" sz="1200" b="0">
                <a:solidFill>
                  <a:schemeClr val="bg1"/>
                </a:solidFill>
                <a:latin typeface="+mn-lt"/>
              </a:rPr>
              <a:t>Establish Partnerships</a:t>
            </a:r>
          </a:p>
          <a:p>
            <a:pPr marL="342900" indent="-342900">
              <a:lnSpc>
                <a:spcPct val="100000"/>
              </a:lnSpc>
              <a:spcBef>
                <a:spcPts val="200"/>
              </a:spcBef>
              <a:buFont typeface="Wingdings" panose="05000000000000000000" pitchFamily="2" charset="2"/>
              <a:buChar char="ü"/>
            </a:pPr>
            <a:r>
              <a:rPr lang="en-US" sz="1200" b="0">
                <a:solidFill>
                  <a:schemeClr val="bg1"/>
                </a:solidFill>
                <a:latin typeface="+mn-lt"/>
              </a:rPr>
              <a:t>Legal entity</a:t>
            </a:r>
          </a:p>
          <a:p>
            <a:pPr marL="342900" indent="-342900">
              <a:lnSpc>
                <a:spcPct val="100000"/>
              </a:lnSpc>
              <a:spcBef>
                <a:spcPts val="200"/>
              </a:spcBef>
              <a:buFont typeface="Wingdings" panose="05000000000000000000" pitchFamily="2" charset="2"/>
              <a:buChar char="ü"/>
            </a:pPr>
            <a:r>
              <a:rPr lang="en-US" sz="1200" b="0" err="1">
                <a:solidFill>
                  <a:schemeClr val="bg1"/>
                </a:solidFill>
                <a:latin typeface="+mn-lt"/>
              </a:rPr>
              <a:t>Tokenomics</a:t>
            </a:r>
            <a:r>
              <a:rPr lang="en-US" sz="1200" b="0">
                <a:solidFill>
                  <a:schemeClr val="bg1"/>
                </a:solidFill>
                <a:latin typeface="+mn-lt"/>
              </a:rPr>
              <a:t> and minting</a:t>
            </a:r>
          </a:p>
          <a:p>
            <a:pPr marL="342900" indent="-342900">
              <a:lnSpc>
                <a:spcPct val="100000"/>
              </a:lnSpc>
              <a:spcBef>
                <a:spcPts val="200"/>
              </a:spcBef>
              <a:buFont typeface="Wingdings" panose="05000000000000000000" pitchFamily="2" charset="2"/>
              <a:buChar char="ü"/>
            </a:pPr>
            <a:endParaRPr lang="en-US">
              <a:solidFill>
                <a:srgbClr val="B13DC8"/>
              </a:solidFill>
              <a:latin typeface="+mn-lt"/>
            </a:endParaRPr>
          </a:p>
        </p:txBody>
      </p:sp>
      <p:sp>
        <p:nvSpPr>
          <p:cNvPr id="9" name="Text Placeholder 21">
            <a:extLst>
              <a:ext uri="{FF2B5EF4-FFF2-40B4-BE49-F238E27FC236}">
                <a16:creationId xmlns:a16="http://schemas.microsoft.com/office/drawing/2014/main" id="{EDCCFF18-E82D-0E7C-BE78-793625606E99}"/>
              </a:ext>
            </a:extLst>
          </p:cNvPr>
          <p:cNvSpPr txBox="1">
            <a:spLocks/>
          </p:cNvSpPr>
          <p:nvPr/>
        </p:nvSpPr>
        <p:spPr>
          <a:xfrm>
            <a:off x="8625476" y="3628098"/>
            <a:ext cx="2562180" cy="2182021"/>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r>
              <a:rPr kumimoji="0" lang="en-US" sz="1200" b="0" i="0" u="none" strike="noStrike" kern="1200" cap="none" spc="0" normalizeH="0" baseline="0" noProof="0">
                <a:ln>
                  <a:noFill/>
                </a:ln>
                <a:solidFill>
                  <a:srgbClr val="FFFFFF"/>
                </a:solidFill>
                <a:effectLst/>
                <a:uLnTx/>
                <a:uFillTx/>
                <a:latin typeface="Avenir Next LT Pro Light"/>
                <a:ea typeface="+mn-ea"/>
                <a:cs typeface="+mn-cs"/>
              </a:rPr>
              <a:t>Partnerships from the 350k digital health apps market</a:t>
            </a:r>
          </a:p>
          <a:p>
            <a:pPr marL="171450" marR="0" lvl="0" indent="-17145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r>
              <a:rPr kumimoji="0" lang="en-US" sz="1200" b="0" i="0" u="none" strike="noStrike" kern="1200" cap="none" spc="0" normalizeH="0" baseline="0" noProof="0">
                <a:ln>
                  <a:noFill/>
                </a:ln>
                <a:solidFill>
                  <a:srgbClr val="FFFFFF"/>
                </a:solidFill>
                <a:effectLst/>
                <a:uLnTx/>
                <a:uFillTx/>
                <a:latin typeface="Avenir Next LT Pro Light"/>
                <a:ea typeface="+mn-ea"/>
                <a:cs typeface="+mn-cs"/>
              </a:rPr>
              <a:t>Reference Data Search and Wiki for the curation of variable data links/documentation</a:t>
            </a:r>
          </a:p>
          <a:p>
            <a:pPr marL="171450" marR="0" lvl="0" indent="-17145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r>
              <a:rPr kumimoji="0" lang="en-US" sz="1200" b="0" i="0" u="none" strike="noStrike" kern="1200" cap="none" spc="0" normalizeH="0" baseline="0" noProof="0">
                <a:ln>
                  <a:noFill/>
                </a:ln>
                <a:solidFill>
                  <a:srgbClr val="FFFFFF"/>
                </a:solidFill>
                <a:effectLst/>
                <a:uLnTx/>
                <a:uFillTx/>
                <a:latin typeface="Avenir Next LT Pro Light"/>
                <a:ea typeface="+mn-ea"/>
                <a:cs typeface="+mn-cs"/>
              </a:rPr>
              <a:t>Expand data importers</a:t>
            </a:r>
          </a:p>
          <a:p>
            <a:pPr marL="171450" marR="0" lvl="0" indent="-17145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r>
              <a:rPr kumimoji="0" lang="en-US" sz="1200" b="0" i="0" u="none" strike="noStrike" kern="1200" cap="none" spc="0" normalizeH="0" baseline="0" noProof="0">
                <a:ln>
                  <a:noFill/>
                </a:ln>
                <a:solidFill>
                  <a:srgbClr val="FFFFFF"/>
                </a:solidFill>
                <a:effectLst/>
                <a:uLnTx/>
                <a:uFillTx/>
                <a:latin typeface="Avenir Next LT Pro Light"/>
                <a:ea typeface="+mn-ea"/>
                <a:cs typeface="+mn-cs"/>
              </a:rPr>
              <a:t>Launch federated learning, homomorphic encryption, decentralized data storage</a:t>
            </a:r>
          </a:p>
        </p:txBody>
      </p:sp>
      <p:sp>
        <p:nvSpPr>
          <p:cNvPr id="10" name="Text Placeholder 19">
            <a:extLst>
              <a:ext uri="{FF2B5EF4-FFF2-40B4-BE49-F238E27FC236}">
                <a16:creationId xmlns:a16="http://schemas.microsoft.com/office/drawing/2014/main" id="{B7DFB974-9DE9-A887-43B8-FF430C78D2DE}"/>
              </a:ext>
            </a:extLst>
          </p:cNvPr>
          <p:cNvSpPr txBox="1">
            <a:spLocks/>
          </p:cNvSpPr>
          <p:nvPr/>
        </p:nvSpPr>
        <p:spPr>
          <a:xfrm>
            <a:off x="4880751" y="4255573"/>
            <a:ext cx="2419426" cy="148086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1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r>
              <a:rPr kumimoji="0" lang="en-US" sz="1200" b="0" i="0" u="none" strike="noStrike" kern="1200" cap="none" spc="0" normalizeH="0" baseline="0" noProof="0">
                <a:ln>
                  <a:noFill/>
                </a:ln>
                <a:solidFill>
                  <a:srgbClr val="FFFFFF"/>
                </a:solidFill>
                <a:effectLst/>
                <a:uLnTx/>
                <a:uFillTx/>
                <a:latin typeface="Avenir Next LT Pro Light"/>
                <a:ea typeface="+mn-ea"/>
                <a:cs typeface="+mn-cs"/>
              </a:rPr>
              <a:t>Plugin Framework</a:t>
            </a:r>
          </a:p>
          <a:p>
            <a:pPr marL="171450" marR="0" lvl="0" indent="-17145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r>
              <a:rPr kumimoji="0" lang="en-US" sz="1200" b="0" i="0" u="none" strike="noStrike" kern="1200" cap="none" spc="0" normalizeH="0" baseline="0" noProof="0">
                <a:ln>
                  <a:noFill/>
                </a:ln>
                <a:solidFill>
                  <a:srgbClr val="FFFFFF"/>
                </a:solidFill>
                <a:effectLst/>
                <a:uLnTx/>
                <a:uFillTx/>
                <a:latin typeface="Avenir Next LT Pro Light"/>
                <a:ea typeface="+mn-ea"/>
                <a:cs typeface="+mn-cs"/>
              </a:rPr>
              <a:t>GUI Data Mapper</a:t>
            </a:r>
          </a:p>
          <a:p>
            <a:pPr marL="171450" marR="0" lvl="0" indent="-171450" algn="l" defTabSz="914400" rtl="0" eaLnBrk="1" fontAlgn="auto" latinLnBrk="0" hangingPunct="1">
              <a:lnSpc>
                <a:spcPct val="100000"/>
              </a:lnSpc>
              <a:spcBef>
                <a:spcPts val="1000"/>
              </a:spcBef>
              <a:spcAft>
                <a:spcPts val="0"/>
              </a:spcAft>
              <a:buClrTx/>
              <a:buSzTx/>
              <a:buFont typeface="Wingdings" panose="05000000000000000000" pitchFamily="2" charset="2"/>
              <a:buChar char="q"/>
              <a:tabLst/>
              <a:defRPr/>
            </a:pPr>
            <a:r>
              <a:rPr kumimoji="0" lang="en-US" sz="1200" b="0" i="0" u="none" strike="noStrike" kern="1200" cap="none" spc="0" normalizeH="0" baseline="0" noProof="0">
                <a:ln>
                  <a:noFill/>
                </a:ln>
                <a:solidFill>
                  <a:srgbClr val="FFFFFF"/>
                </a:solidFill>
                <a:effectLst/>
                <a:uLnTx/>
                <a:uFillTx/>
                <a:latin typeface="Avenir Next LT Pro Light"/>
                <a:ea typeface="+mn-ea"/>
                <a:cs typeface="+mn-cs"/>
              </a:rPr>
              <a:t>Example integrations/projects in all languages</a:t>
            </a:r>
          </a:p>
          <a:p>
            <a:pPr marL="171450" marR="0" lvl="0" indent="-171450" algn="l" defTabSz="914400" rtl="0" eaLnBrk="1" fontAlgn="auto" latinLnBrk="0" hangingPunct="1">
              <a:lnSpc>
                <a:spcPct val="100000"/>
              </a:lnSpc>
              <a:spcBef>
                <a:spcPts val="300"/>
              </a:spcBef>
              <a:spcAft>
                <a:spcPts val="0"/>
              </a:spcAft>
              <a:buClrTx/>
              <a:buSzTx/>
              <a:buFont typeface="Wingdings" panose="05000000000000000000" pitchFamily="2" charset="2"/>
              <a:buChar char="q"/>
              <a:tabLst/>
              <a:defRPr/>
            </a:pPr>
            <a:r>
              <a:rPr kumimoji="0" lang="en-US" sz="1200" b="0" i="0" u="none" strike="noStrike" kern="1200" cap="none" spc="0" normalizeH="0" baseline="0" noProof="0">
                <a:ln>
                  <a:noFill/>
                </a:ln>
                <a:solidFill>
                  <a:srgbClr val="FFFFFF"/>
                </a:solidFill>
                <a:effectLst/>
                <a:uLnTx/>
                <a:uFillTx/>
                <a:latin typeface="Avenir Next LT Pro Light"/>
                <a:ea typeface="+mn-ea"/>
                <a:cs typeface="+mn-cs"/>
              </a:rPr>
              <a:t>Token billing mechanism</a:t>
            </a:r>
          </a:p>
        </p:txBody>
      </p:sp>
    </p:spTree>
    <p:custDataLst>
      <p:tags r:id="rId1"/>
    </p:custDataLst>
    <p:extLst>
      <p:ext uri="{BB962C8B-B14F-4D97-AF65-F5344CB8AC3E}">
        <p14:creationId xmlns:p14="http://schemas.microsoft.com/office/powerpoint/2010/main" val="35111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B092-35F9-498E-A01C-B85139B5C0CD}"/>
              </a:ext>
            </a:extLst>
          </p:cNvPr>
          <p:cNvSpPr>
            <a:spLocks noGrp="1"/>
          </p:cNvSpPr>
          <p:nvPr>
            <p:ph type="title"/>
          </p:nvPr>
        </p:nvSpPr>
        <p:spPr>
          <a:xfrm>
            <a:off x="2597331" y="302009"/>
            <a:ext cx="6997337" cy="878841"/>
          </a:xfrm>
        </p:spPr>
        <p:txBody>
          <a:bodyPr>
            <a:noAutofit/>
          </a:bodyPr>
          <a:lstStyle/>
          <a:p>
            <a:pPr algn="ctr"/>
            <a:r>
              <a:rPr lang="en-US" sz="4800" dirty="0"/>
              <a:t>Current Partners</a:t>
            </a:r>
          </a:p>
        </p:txBody>
      </p:sp>
      <p:pic>
        <p:nvPicPr>
          <p:cNvPr id="5" name="Graphic 4">
            <a:extLst>
              <a:ext uri="{FF2B5EF4-FFF2-40B4-BE49-F238E27FC236}">
                <a16:creationId xmlns:a16="http://schemas.microsoft.com/office/drawing/2014/main" id="{A1609E7E-6F01-4DCA-8DD9-130161E80D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35145" y="5218163"/>
            <a:ext cx="2945694" cy="279332"/>
          </a:xfrm>
          <a:prstGeom prst="rect">
            <a:avLst/>
          </a:prstGeom>
        </p:spPr>
      </p:pic>
      <p:pic>
        <p:nvPicPr>
          <p:cNvPr id="43" name="Graphic 42">
            <a:extLst>
              <a:ext uri="{FF2B5EF4-FFF2-40B4-BE49-F238E27FC236}">
                <a16:creationId xmlns:a16="http://schemas.microsoft.com/office/drawing/2014/main" id="{C160EE8C-2E22-4B0C-8B3C-0579D4A4F6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07363" y="4341458"/>
            <a:ext cx="1988454" cy="602218"/>
          </a:xfrm>
          <a:prstGeom prst="rect">
            <a:avLst/>
          </a:prstGeom>
        </p:spPr>
      </p:pic>
      <p:pic>
        <p:nvPicPr>
          <p:cNvPr id="1026" name="Picture 2">
            <a:extLst>
              <a:ext uri="{FF2B5EF4-FFF2-40B4-BE49-F238E27FC236}">
                <a16:creationId xmlns:a16="http://schemas.microsoft.com/office/drawing/2014/main" id="{8BA0CAF9-B5CE-4229-818B-C6D668B801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6509" y="2792011"/>
            <a:ext cx="2270162" cy="4924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C3EABD6-2B7D-4C69-9CDF-F4B7CB4B81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0247" y="4300902"/>
            <a:ext cx="2738586" cy="5660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1AAA810-1535-4D9E-A2A3-26EDB226A0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0049" y="1663562"/>
            <a:ext cx="3020790" cy="8665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492F1A5-1CA3-4773-B5F1-8C8169CEA162}"/>
              </a:ext>
            </a:extLst>
          </p:cNvPr>
          <p:cNvPicPr>
            <a:picLocks noChangeAspect="1" noChangeArrowheads="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74246" y="3523947"/>
            <a:ext cx="2715246" cy="5660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ext&#10;&#10;Description automatically generated">
            <a:extLst>
              <a:ext uri="{FF2B5EF4-FFF2-40B4-BE49-F238E27FC236}">
                <a16:creationId xmlns:a16="http://schemas.microsoft.com/office/drawing/2014/main" id="{211AF28F-FB83-4B03-85FF-1B984A517C9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66509" y="3622294"/>
            <a:ext cx="2419452" cy="414153"/>
          </a:xfrm>
          <a:prstGeom prst="rect">
            <a:avLst/>
          </a:prstGeom>
        </p:spPr>
      </p:pic>
      <p:pic>
        <p:nvPicPr>
          <p:cNvPr id="3" name="Picture 2">
            <a:extLst>
              <a:ext uri="{FF2B5EF4-FFF2-40B4-BE49-F238E27FC236}">
                <a16:creationId xmlns:a16="http://schemas.microsoft.com/office/drawing/2014/main" id="{5208AB9E-9BB8-7DE9-3056-983E021AE44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91161" y="1542213"/>
            <a:ext cx="2594800" cy="10230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D13176D-5623-5727-C21B-D1456FB0E76E}"/>
              </a:ext>
            </a:extLst>
          </p:cNvPr>
          <p:cNvPicPr>
            <a:picLocks noChangeAspect="1"/>
          </p:cNvPicPr>
          <p:nvPr/>
        </p:nvPicPr>
        <p:blipFill>
          <a:blip r:embed="rId14">
            <a:duotone>
              <a:schemeClr val="accent4">
                <a:shade val="45000"/>
                <a:satMod val="135000"/>
              </a:schemeClr>
              <a:prstClr val="white"/>
            </a:duotone>
          </a:blip>
          <a:stretch>
            <a:fillRect/>
          </a:stretch>
        </p:blipFill>
        <p:spPr>
          <a:xfrm>
            <a:off x="2440247" y="2823524"/>
            <a:ext cx="2649245" cy="333363"/>
          </a:xfrm>
          <a:prstGeom prst="rect">
            <a:avLst/>
          </a:prstGeom>
        </p:spPr>
      </p:pic>
      <p:pic>
        <p:nvPicPr>
          <p:cNvPr id="8" name="Picture 7">
            <a:extLst>
              <a:ext uri="{FF2B5EF4-FFF2-40B4-BE49-F238E27FC236}">
                <a16:creationId xmlns:a16="http://schemas.microsoft.com/office/drawing/2014/main" id="{434AF78A-658C-090D-0308-A29E616AD399}"/>
              </a:ext>
            </a:extLst>
          </p:cNvPr>
          <p:cNvPicPr>
            <a:picLocks noChangeAspect="1"/>
          </p:cNvPicPr>
          <p:nvPr/>
        </p:nvPicPr>
        <p:blipFill>
          <a:blip r:embed="rId15">
            <a:duotone>
              <a:schemeClr val="accent6">
                <a:shade val="45000"/>
                <a:satMod val="135000"/>
              </a:schemeClr>
              <a:prstClr val="white"/>
            </a:duotone>
          </a:blip>
          <a:stretch>
            <a:fillRect/>
          </a:stretch>
        </p:blipFill>
        <p:spPr>
          <a:xfrm>
            <a:off x="7066510" y="5345764"/>
            <a:ext cx="2270161" cy="286757"/>
          </a:xfrm>
          <a:prstGeom prst="rect">
            <a:avLst/>
          </a:prstGeom>
        </p:spPr>
      </p:pic>
      <p:pic>
        <p:nvPicPr>
          <p:cNvPr id="9" name="Picture 4" descr="Forever">
            <a:extLst>
              <a:ext uri="{FF2B5EF4-FFF2-40B4-BE49-F238E27FC236}">
                <a16:creationId xmlns:a16="http://schemas.microsoft.com/office/drawing/2014/main" id="{F2D348D2-900A-2878-8A50-18E67ECE70C5}"/>
              </a:ext>
            </a:extLst>
          </p:cNvPr>
          <p:cNvPicPr>
            <a:picLocks noChangeAspect="1" noChangeArrowheads="1"/>
          </p:cNvPicPr>
          <p:nvPr/>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3269" y="5747468"/>
            <a:ext cx="2743200" cy="4953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44901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FE08599-E94C-4EFF-A2EB-A48A344517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800" y="4803830"/>
            <a:ext cx="2467381" cy="5352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55A76BD7-49D5-4FC5-BF5D-AAE2DA2D01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113" y="2469030"/>
            <a:ext cx="2718753" cy="77987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3E63CD-D40E-4F1E-A553-796B70B02F09}"/>
              </a:ext>
            </a:extLst>
          </p:cNvPr>
          <p:cNvSpPr txBox="1"/>
          <p:nvPr/>
        </p:nvSpPr>
        <p:spPr>
          <a:xfrm>
            <a:off x="609599" y="370536"/>
            <a:ext cx="10580914" cy="1323439"/>
          </a:xfrm>
          <a:prstGeom prst="rect">
            <a:avLst/>
          </a:prstGeom>
          <a:noFill/>
        </p:spPr>
        <p:txBody>
          <a:bodyPr wrap="square" rtlCol="0">
            <a:spAutoFit/>
          </a:bodyPr>
          <a:lstStyle/>
          <a:p>
            <a:r>
              <a:rPr lang="en-US" sz="4800" b="1">
                <a:solidFill>
                  <a:schemeClr val="bg1"/>
                </a:solidFill>
                <a:latin typeface="THICCCBOI Light" panose="00000400000000000000" pitchFamily="2" charset="0"/>
              </a:rPr>
              <a:t>Use of Funds</a:t>
            </a:r>
          </a:p>
          <a:p>
            <a:r>
              <a:rPr lang="en-US" sz="3200">
                <a:solidFill>
                  <a:schemeClr val="bg1"/>
                </a:solidFill>
                <a:latin typeface="THICCCBOI Light" panose="00000400000000000000" pitchFamily="2" charset="0"/>
              </a:rPr>
              <a:t>Support for Two Decentralized Clinical Trials</a:t>
            </a:r>
          </a:p>
        </p:txBody>
      </p:sp>
      <p:sp>
        <p:nvSpPr>
          <p:cNvPr id="11" name="TextBox 10">
            <a:extLst>
              <a:ext uri="{FF2B5EF4-FFF2-40B4-BE49-F238E27FC236}">
                <a16:creationId xmlns:a16="http://schemas.microsoft.com/office/drawing/2014/main" id="{818C31B2-2FC9-4754-B990-008394F824A1}"/>
              </a:ext>
            </a:extLst>
          </p:cNvPr>
          <p:cNvSpPr txBox="1"/>
          <p:nvPr/>
        </p:nvSpPr>
        <p:spPr>
          <a:xfrm>
            <a:off x="4046899" y="2166468"/>
            <a:ext cx="7775646" cy="1384995"/>
          </a:xfrm>
          <a:prstGeom prst="rect">
            <a:avLst/>
          </a:prstGeom>
          <a:noFill/>
        </p:spPr>
        <p:txBody>
          <a:bodyPr wrap="square" rtlCol="0">
            <a:spAutoFit/>
          </a:bodyPr>
          <a:lstStyle/>
          <a:p>
            <a:r>
              <a:rPr lang="en-US" sz="2800">
                <a:solidFill>
                  <a:schemeClr val="bg1"/>
                </a:solidFill>
              </a:rPr>
              <a:t>Lifespan.io is conducting a clinical trial on a novel new therapy for preventing and treating Alzheimer’s disease</a:t>
            </a:r>
          </a:p>
        </p:txBody>
      </p:sp>
      <p:sp>
        <p:nvSpPr>
          <p:cNvPr id="12" name="TextBox 11">
            <a:extLst>
              <a:ext uri="{FF2B5EF4-FFF2-40B4-BE49-F238E27FC236}">
                <a16:creationId xmlns:a16="http://schemas.microsoft.com/office/drawing/2014/main" id="{DD2EC0F9-4091-46D1-8DD7-E23E779D6274}"/>
              </a:ext>
            </a:extLst>
          </p:cNvPr>
          <p:cNvSpPr txBox="1"/>
          <p:nvPr/>
        </p:nvSpPr>
        <p:spPr>
          <a:xfrm>
            <a:off x="4046899" y="4286621"/>
            <a:ext cx="7406192" cy="1569660"/>
          </a:xfrm>
          <a:prstGeom prst="rect">
            <a:avLst/>
          </a:prstGeom>
          <a:noFill/>
        </p:spPr>
        <p:txBody>
          <a:bodyPr wrap="square" rtlCol="0">
            <a:spAutoFit/>
          </a:bodyPr>
          <a:lstStyle/>
          <a:p>
            <a:r>
              <a:rPr lang="en-US" sz="3200">
                <a:solidFill>
                  <a:schemeClr val="bg1"/>
                </a:solidFill>
              </a:rPr>
              <a:t>OpenCures is conducting a trial to quantify the effects of Rapamycin on aging and longevity.</a:t>
            </a:r>
          </a:p>
        </p:txBody>
      </p:sp>
    </p:spTree>
    <p:custDataLst>
      <p:tags r:id="rId1"/>
    </p:custDataLst>
    <p:extLst>
      <p:ext uri="{BB962C8B-B14F-4D97-AF65-F5344CB8AC3E}">
        <p14:creationId xmlns:p14="http://schemas.microsoft.com/office/powerpoint/2010/main" val="4133001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B0D718-C789-7679-608E-5727ADCFEFAC}"/>
              </a:ext>
            </a:extLst>
          </p:cNvPr>
          <p:cNvSpPr txBox="1"/>
          <p:nvPr/>
        </p:nvSpPr>
        <p:spPr>
          <a:xfrm>
            <a:off x="234685" y="6388239"/>
            <a:ext cx="11722630" cy="307777"/>
          </a:xfrm>
          <a:prstGeom prst="rect">
            <a:avLst/>
          </a:prstGeom>
          <a:noFill/>
        </p:spPr>
        <p:txBody>
          <a:bodyPr wrap="square">
            <a:spAutoFit/>
          </a:bodyPr>
          <a:lstStyle/>
          <a:p>
            <a:pPr algn="r"/>
            <a:r>
              <a:rPr lang="en-US" sz="1400">
                <a:solidFill>
                  <a:schemeClr val="bg1"/>
                </a:solidFill>
                <a:hlinkClick r:id="rId4"/>
              </a:rPr>
              <a:t>https://www.lifespan.io/campaigns/pearl-participatory-evaluation-of-aging-with-rapamycin-for-longevity</a:t>
            </a:r>
            <a:endParaRPr lang="en-US" sz="1400">
              <a:solidFill>
                <a:schemeClr val="bg1"/>
              </a:solidFill>
            </a:endParaRPr>
          </a:p>
        </p:txBody>
      </p:sp>
      <p:sp>
        <p:nvSpPr>
          <p:cNvPr id="7" name="TextBox 6">
            <a:extLst>
              <a:ext uri="{FF2B5EF4-FFF2-40B4-BE49-F238E27FC236}">
                <a16:creationId xmlns:a16="http://schemas.microsoft.com/office/drawing/2014/main" id="{1DA16C95-54DE-D44D-AAD9-B7C07B0E106F}"/>
              </a:ext>
            </a:extLst>
          </p:cNvPr>
          <p:cNvSpPr txBox="1"/>
          <p:nvPr/>
        </p:nvSpPr>
        <p:spPr>
          <a:xfrm>
            <a:off x="2703636" y="315872"/>
            <a:ext cx="6115050" cy="2246769"/>
          </a:xfrm>
          <a:prstGeom prst="rect">
            <a:avLst/>
          </a:prstGeom>
          <a:noFill/>
        </p:spPr>
        <p:txBody>
          <a:bodyPr wrap="square">
            <a:spAutoFit/>
          </a:bodyPr>
          <a:lstStyle/>
          <a:p>
            <a:pPr algn="ctr" fontAlgn="base"/>
            <a:r>
              <a:rPr lang="en-US" sz="2800" b="1" cap="all">
                <a:solidFill>
                  <a:schemeClr val="bg1"/>
                </a:solidFill>
                <a:effectLst/>
                <a:latin typeface="Oswald" panose="020B0604020202020204" pitchFamily="2" charset="0"/>
              </a:rPr>
              <a:t>PEARL</a:t>
            </a:r>
          </a:p>
          <a:p>
            <a:pPr algn="ctr" fontAlgn="base"/>
            <a:r>
              <a:rPr lang="en-US" sz="2800" b="1" cap="all">
                <a:solidFill>
                  <a:schemeClr val="bg1"/>
                </a:solidFill>
                <a:effectLst/>
                <a:latin typeface="Oswald" panose="020B0604020202020204" pitchFamily="2" charset="0"/>
              </a:rPr>
              <a:t>PARTICIPATORY EVALUATION OF AGING WITH RAPAMYCIN FOR LONGEVITY</a:t>
            </a:r>
          </a:p>
          <a:p>
            <a:pPr algn="ctr"/>
            <a:br>
              <a:rPr lang="en-US" sz="2800">
                <a:solidFill>
                  <a:schemeClr val="bg1"/>
                </a:solidFill>
              </a:rPr>
            </a:br>
            <a:endParaRPr lang="en-US" sz="2800" b="0" i="0">
              <a:solidFill>
                <a:schemeClr val="bg1"/>
              </a:solidFill>
              <a:effectLst/>
              <a:latin typeface="Rubik"/>
            </a:endParaRPr>
          </a:p>
        </p:txBody>
      </p:sp>
      <p:sp>
        <p:nvSpPr>
          <p:cNvPr id="13" name="TextBox 12">
            <a:extLst>
              <a:ext uri="{FF2B5EF4-FFF2-40B4-BE49-F238E27FC236}">
                <a16:creationId xmlns:a16="http://schemas.microsoft.com/office/drawing/2014/main" id="{E56FB185-9906-B66B-3919-58BA21081EA1}"/>
              </a:ext>
            </a:extLst>
          </p:cNvPr>
          <p:cNvSpPr txBox="1"/>
          <p:nvPr/>
        </p:nvSpPr>
        <p:spPr>
          <a:xfrm>
            <a:off x="879231" y="2107537"/>
            <a:ext cx="9440740" cy="3693319"/>
          </a:xfrm>
          <a:prstGeom prst="rect">
            <a:avLst/>
          </a:prstGeom>
          <a:noFill/>
        </p:spPr>
        <p:txBody>
          <a:bodyPr wrap="square">
            <a:spAutoFit/>
          </a:bodyPr>
          <a:lstStyle/>
          <a:p>
            <a:r>
              <a:rPr lang="en-US">
                <a:solidFill>
                  <a:schemeClr val="bg1"/>
                </a:solidFill>
              </a:rPr>
              <a:t>The following tests will be conducted for evaluating efficacy:</a:t>
            </a:r>
          </a:p>
          <a:p>
            <a:endParaRPr lang="en-US">
              <a:solidFill>
                <a:schemeClr val="bg1"/>
              </a:solidFill>
            </a:endParaRPr>
          </a:p>
          <a:p>
            <a:r>
              <a:rPr lang="en-US">
                <a:solidFill>
                  <a:schemeClr val="bg1"/>
                </a:solidFill>
              </a:rPr>
              <a:t>1. Autonomic health tests – including baseline (am) heart rate and baseline (am) heart rate variability testing.</a:t>
            </a:r>
          </a:p>
          <a:p>
            <a:r>
              <a:rPr lang="en-US">
                <a:solidFill>
                  <a:schemeClr val="bg1"/>
                </a:solidFill>
              </a:rPr>
              <a:t>2. Blood tests – Standard measures of risk of age-associated diseases (glucoregulatory markers, lipids), and markers of inflammation.</a:t>
            </a:r>
          </a:p>
          <a:p>
            <a:r>
              <a:rPr lang="en-US">
                <a:solidFill>
                  <a:schemeClr val="bg1"/>
                </a:solidFill>
              </a:rPr>
              <a:t>3. Body composition testing with DXA scans – measuring bone density as well as visceral fat content.</a:t>
            </a:r>
          </a:p>
          <a:p>
            <a:r>
              <a:rPr lang="en-US">
                <a:solidFill>
                  <a:schemeClr val="bg1"/>
                </a:solidFill>
              </a:rPr>
              <a:t>4. Fecal Microbiome testing.</a:t>
            </a:r>
          </a:p>
          <a:p>
            <a:r>
              <a:rPr lang="en-US">
                <a:solidFill>
                  <a:schemeClr val="bg1"/>
                </a:solidFill>
              </a:rPr>
              <a:t>5. Immune Health Tests – including CD4/CD8 ratio, CMV IgG, </a:t>
            </a:r>
            <a:r>
              <a:rPr lang="en-US" err="1">
                <a:solidFill>
                  <a:schemeClr val="bg1"/>
                </a:solidFill>
              </a:rPr>
              <a:t>TNFɑ</a:t>
            </a:r>
            <a:r>
              <a:rPr lang="en-US">
                <a:solidFill>
                  <a:schemeClr val="bg1"/>
                </a:solidFill>
              </a:rPr>
              <a:t>, </a:t>
            </a:r>
            <a:r>
              <a:rPr lang="en-US" err="1">
                <a:solidFill>
                  <a:schemeClr val="bg1"/>
                </a:solidFill>
              </a:rPr>
              <a:t>hsCRP</a:t>
            </a:r>
            <a:r>
              <a:rPr lang="en-US">
                <a:solidFill>
                  <a:schemeClr val="bg1"/>
                </a:solidFill>
              </a:rPr>
              <a:t>, and IL-6.</a:t>
            </a:r>
          </a:p>
          <a:p>
            <a:r>
              <a:rPr lang="en-US">
                <a:solidFill>
                  <a:schemeClr val="bg1"/>
                </a:solidFill>
              </a:rPr>
              <a:t>6. Methylation age–clock testing (e.g. Horvath clock, </a:t>
            </a:r>
            <a:r>
              <a:rPr lang="en-US" err="1">
                <a:solidFill>
                  <a:schemeClr val="bg1"/>
                </a:solidFill>
              </a:rPr>
              <a:t>GrimAge</a:t>
            </a:r>
            <a:r>
              <a:rPr lang="en-US">
                <a:solidFill>
                  <a:schemeClr val="bg1"/>
                </a:solidFill>
              </a:rPr>
              <a:t>).</a:t>
            </a:r>
          </a:p>
          <a:p>
            <a:r>
              <a:rPr lang="en-US">
                <a:solidFill>
                  <a:schemeClr val="bg1"/>
                </a:solidFill>
              </a:rPr>
              <a:t>7. Skeletal muscle tests – including lean body mass on DXA scan.</a:t>
            </a:r>
          </a:p>
          <a:p>
            <a:r>
              <a:rPr lang="en-US">
                <a:solidFill>
                  <a:schemeClr val="bg1"/>
                </a:solidFill>
              </a:rPr>
              <a:t>8. Physiological data – wearable devices (steps, HRV, </a:t>
            </a:r>
            <a:r>
              <a:rPr lang="en-US" err="1">
                <a:solidFill>
                  <a:schemeClr val="bg1"/>
                </a:solidFill>
              </a:rPr>
              <a:t>etc</a:t>
            </a:r>
            <a:r>
              <a:rPr lang="en-US">
                <a:solidFill>
                  <a:schemeClr val="bg1"/>
                </a:solidFill>
              </a:rPr>
              <a:t>).</a:t>
            </a:r>
          </a:p>
        </p:txBody>
      </p:sp>
    </p:spTree>
    <p:custDataLst>
      <p:tags r:id="rId1"/>
    </p:custDataLst>
    <p:extLst>
      <p:ext uri="{BB962C8B-B14F-4D97-AF65-F5344CB8AC3E}">
        <p14:creationId xmlns:p14="http://schemas.microsoft.com/office/powerpoint/2010/main" val="1936073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B0D718-C789-7679-608E-5727ADCFEFAC}"/>
              </a:ext>
            </a:extLst>
          </p:cNvPr>
          <p:cNvSpPr txBox="1"/>
          <p:nvPr/>
        </p:nvSpPr>
        <p:spPr>
          <a:xfrm>
            <a:off x="967152" y="6331112"/>
            <a:ext cx="10952285" cy="307777"/>
          </a:xfrm>
          <a:prstGeom prst="rect">
            <a:avLst/>
          </a:prstGeom>
          <a:noFill/>
        </p:spPr>
        <p:txBody>
          <a:bodyPr wrap="square">
            <a:spAutoFit/>
          </a:bodyPr>
          <a:lstStyle/>
          <a:p>
            <a:pPr algn="r"/>
            <a:r>
              <a:rPr lang="en-US" sz="1400">
                <a:solidFill>
                  <a:schemeClr val="bg1"/>
                </a:solidFill>
                <a:hlinkClick r:id="rId4"/>
              </a:rPr>
              <a:t>https://gitcoin.co/grants/3853/stopping-alzheimers-with-light-and-sound</a:t>
            </a:r>
            <a:endParaRPr lang="en-US" sz="1400">
              <a:solidFill>
                <a:schemeClr val="bg1"/>
              </a:solidFill>
            </a:endParaRPr>
          </a:p>
        </p:txBody>
      </p:sp>
      <p:sp>
        <p:nvSpPr>
          <p:cNvPr id="7" name="TextBox 6">
            <a:extLst>
              <a:ext uri="{FF2B5EF4-FFF2-40B4-BE49-F238E27FC236}">
                <a16:creationId xmlns:a16="http://schemas.microsoft.com/office/drawing/2014/main" id="{1DA16C95-54DE-D44D-AAD9-B7C07B0E106F}"/>
              </a:ext>
            </a:extLst>
          </p:cNvPr>
          <p:cNvSpPr txBox="1"/>
          <p:nvPr/>
        </p:nvSpPr>
        <p:spPr>
          <a:xfrm>
            <a:off x="1068263" y="648179"/>
            <a:ext cx="9838594" cy="646331"/>
          </a:xfrm>
          <a:prstGeom prst="rect">
            <a:avLst/>
          </a:prstGeom>
          <a:noFill/>
        </p:spPr>
        <p:txBody>
          <a:bodyPr wrap="square">
            <a:spAutoFit/>
          </a:bodyPr>
          <a:lstStyle/>
          <a:p>
            <a:pPr algn="l"/>
            <a:r>
              <a:rPr lang="en-US" sz="3600" b="0" i="0">
                <a:solidFill>
                  <a:schemeClr val="bg1"/>
                </a:solidFill>
                <a:effectLst/>
                <a:latin typeface="Miriam Libre" panose="020B0604020202020204" pitchFamily="2" charset="-79"/>
                <a:cs typeface="Miriam Libre" panose="020B0604020202020204" pitchFamily="2" charset="-79"/>
              </a:rPr>
              <a:t>Stopping Alzheimer's with Light and Sound</a:t>
            </a:r>
          </a:p>
        </p:txBody>
      </p:sp>
      <p:sp>
        <p:nvSpPr>
          <p:cNvPr id="13" name="TextBox 12">
            <a:extLst>
              <a:ext uri="{FF2B5EF4-FFF2-40B4-BE49-F238E27FC236}">
                <a16:creationId xmlns:a16="http://schemas.microsoft.com/office/drawing/2014/main" id="{E56FB185-9906-B66B-3919-58BA21081EA1}"/>
              </a:ext>
            </a:extLst>
          </p:cNvPr>
          <p:cNvSpPr txBox="1"/>
          <p:nvPr/>
        </p:nvSpPr>
        <p:spPr>
          <a:xfrm>
            <a:off x="659422" y="1685506"/>
            <a:ext cx="10656277" cy="4524315"/>
          </a:xfrm>
          <a:prstGeom prst="rect">
            <a:avLst/>
          </a:prstGeom>
          <a:noFill/>
        </p:spPr>
        <p:txBody>
          <a:bodyPr wrap="square">
            <a:spAutoFit/>
          </a:bodyPr>
          <a:lstStyle/>
          <a:p>
            <a:pPr algn="l"/>
            <a:r>
              <a:rPr lang="en-US" b="0" i="0">
                <a:solidFill>
                  <a:schemeClr val="bg1"/>
                </a:solidFill>
                <a:effectLst/>
                <a:latin typeface="Helvetica" panose="020B0604020202020204" pitchFamily="34" charset="0"/>
              </a:rPr>
              <a:t>The</a:t>
            </a:r>
            <a:r>
              <a:rPr lang="en-US" b="1" i="0">
                <a:solidFill>
                  <a:schemeClr val="bg1"/>
                </a:solidFill>
                <a:effectLst/>
                <a:latin typeface="Helvetica" panose="020B0604020202020204" pitchFamily="34" charset="0"/>
              </a:rPr>
              <a:t> Assessment group </a:t>
            </a:r>
            <a:r>
              <a:rPr lang="en-US" b="0" i="0">
                <a:solidFill>
                  <a:schemeClr val="bg1"/>
                </a:solidFill>
                <a:effectLst/>
                <a:latin typeface="Helvetica" panose="020B0604020202020204" pitchFamily="34" charset="0"/>
              </a:rPr>
              <a:t>would focus on </a:t>
            </a:r>
            <a:r>
              <a:rPr lang="en-US" b="1" i="0">
                <a:solidFill>
                  <a:schemeClr val="bg1"/>
                </a:solidFill>
                <a:effectLst/>
                <a:latin typeface="Helvetica" panose="020B0604020202020204" pitchFamily="34" charset="0"/>
              </a:rPr>
              <a:t>software for the cognitive test</a:t>
            </a:r>
            <a:r>
              <a:rPr lang="en-US" b="0" i="0">
                <a:solidFill>
                  <a:schemeClr val="bg1"/>
                </a:solidFill>
                <a:effectLst/>
                <a:latin typeface="Helvetica" panose="020B0604020202020204" pitchFamily="34" charset="0"/>
              </a:rPr>
              <a:t>. This will require assessing scientific literature and either using and adopting available cognitive tests, such as </a:t>
            </a:r>
            <a:r>
              <a:rPr lang="en-US" b="1" i="0" err="1">
                <a:solidFill>
                  <a:schemeClr val="bg1"/>
                </a:solidFill>
                <a:effectLst/>
                <a:latin typeface="Helvetica" panose="020B0604020202020204" pitchFamily="34" charset="0"/>
              </a:rPr>
              <a:t>MiniCog</a:t>
            </a:r>
            <a:r>
              <a:rPr lang="en-US" b="0" i="0">
                <a:solidFill>
                  <a:schemeClr val="bg1"/>
                </a:solidFill>
                <a:effectLst/>
                <a:latin typeface="Helvetica" panose="020B0604020202020204" pitchFamily="34" charset="0"/>
              </a:rPr>
              <a:t>, and/or developing</a:t>
            </a:r>
            <a:r>
              <a:rPr lang="en-US" b="1" i="0">
                <a:solidFill>
                  <a:schemeClr val="bg1"/>
                </a:solidFill>
                <a:effectLst/>
                <a:latin typeface="Helvetica" panose="020B0604020202020204" pitchFamily="34" charset="0"/>
              </a:rPr>
              <a:t> news test</a:t>
            </a:r>
            <a:r>
              <a:rPr lang="en-US" b="0" i="0">
                <a:solidFill>
                  <a:schemeClr val="bg1"/>
                </a:solidFill>
                <a:effectLst/>
                <a:latin typeface="Helvetica" panose="020B0604020202020204" pitchFamily="34" charset="0"/>
              </a:rPr>
              <a:t> that would function on either an iOS/Android </a:t>
            </a:r>
            <a:r>
              <a:rPr lang="en-US" b="1" i="0">
                <a:solidFill>
                  <a:schemeClr val="bg1"/>
                </a:solidFill>
                <a:effectLst/>
                <a:latin typeface="Helvetica" panose="020B0604020202020204" pitchFamily="34" charset="0"/>
              </a:rPr>
              <a:t>smartphone</a:t>
            </a:r>
            <a:r>
              <a:rPr lang="en-US" b="0" i="0">
                <a:solidFill>
                  <a:schemeClr val="bg1"/>
                </a:solidFill>
                <a:effectLst/>
                <a:latin typeface="Helvetica" panose="020B0604020202020204" pitchFamily="34" charset="0"/>
              </a:rPr>
              <a:t>, </a:t>
            </a:r>
            <a:r>
              <a:rPr lang="en-US" b="1" i="0">
                <a:solidFill>
                  <a:schemeClr val="bg1"/>
                </a:solidFill>
                <a:effectLst/>
                <a:latin typeface="Helvetica" panose="020B0604020202020204" pitchFamily="34" charset="0"/>
              </a:rPr>
              <a:t>tablet</a:t>
            </a:r>
            <a:r>
              <a:rPr lang="en-US" b="0" i="0">
                <a:solidFill>
                  <a:schemeClr val="bg1"/>
                </a:solidFill>
                <a:effectLst/>
                <a:latin typeface="Helvetica" panose="020B0604020202020204" pitchFamily="34" charset="0"/>
              </a:rPr>
              <a:t> and/or</a:t>
            </a:r>
            <a:r>
              <a:rPr lang="en-US" b="1" i="0">
                <a:solidFill>
                  <a:schemeClr val="bg1"/>
                </a:solidFill>
                <a:effectLst/>
                <a:latin typeface="Helvetica" panose="020B0604020202020204" pitchFamily="34" charset="0"/>
              </a:rPr>
              <a:t> computer</a:t>
            </a:r>
            <a:r>
              <a:rPr lang="en-US" b="0" i="0">
                <a:solidFill>
                  <a:schemeClr val="bg1"/>
                </a:solidFill>
                <a:effectLst/>
                <a:latin typeface="Helvetica" panose="020B0604020202020204" pitchFamily="34" charset="0"/>
              </a:rPr>
              <a:t> workstation. Another key goal of the assessments group is to have</a:t>
            </a:r>
            <a:r>
              <a:rPr lang="en-US" b="1" i="0">
                <a:solidFill>
                  <a:schemeClr val="bg1"/>
                </a:solidFill>
                <a:effectLst/>
                <a:latin typeface="Helvetica" panose="020B0604020202020204" pitchFamily="34" charset="0"/>
              </a:rPr>
              <a:t> protocols</a:t>
            </a:r>
            <a:r>
              <a:rPr lang="en-US" b="0" i="0">
                <a:solidFill>
                  <a:schemeClr val="bg1"/>
                </a:solidFill>
                <a:effectLst/>
                <a:latin typeface="Helvetica" panose="020B0604020202020204" pitchFamily="34" charset="0"/>
              </a:rPr>
              <a:t> in place that would </a:t>
            </a:r>
            <a:r>
              <a:rPr lang="en-US" b="1" i="0">
                <a:solidFill>
                  <a:schemeClr val="bg1"/>
                </a:solidFill>
                <a:effectLst/>
                <a:latin typeface="Helvetica" panose="020B0604020202020204" pitchFamily="34" charset="0"/>
              </a:rPr>
              <a:t>mimic a trial study</a:t>
            </a:r>
            <a:r>
              <a:rPr lang="en-US" b="0" i="0">
                <a:solidFill>
                  <a:schemeClr val="bg1"/>
                </a:solidFill>
                <a:effectLst/>
                <a:latin typeface="Helvetica" panose="020B0604020202020204" pitchFamily="34" charset="0"/>
              </a:rPr>
              <a:t> with controls and experimental groups that would be the best fit for this type of </a:t>
            </a:r>
            <a:r>
              <a:rPr lang="en-US" b="1" i="0">
                <a:solidFill>
                  <a:schemeClr val="bg1"/>
                </a:solidFill>
                <a:effectLst/>
                <a:latin typeface="Helvetica" panose="020B0604020202020204" pitchFamily="34" charset="0"/>
              </a:rPr>
              <a:t>self-administered device</a:t>
            </a:r>
            <a:r>
              <a:rPr lang="en-US" b="0" i="0">
                <a:solidFill>
                  <a:schemeClr val="bg1"/>
                </a:solidFill>
                <a:effectLst/>
                <a:latin typeface="Helvetica" panose="020B0604020202020204" pitchFamily="34" charset="0"/>
              </a:rPr>
              <a:t>. Development of the “trial protocol” itself may involve considerable overlap with members' expertise among all three working groups.</a:t>
            </a:r>
          </a:p>
          <a:p>
            <a:pPr algn="l"/>
            <a:br>
              <a:rPr lang="en-US" b="0" i="0">
                <a:solidFill>
                  <a:schemeClr val="bg1"/>
                </a:solidFill>
                <a:effectLst/>
                <a:latin typeface="Helvetica" panose="020B0604020202020204" pitchFamily="34" charset="0"/>
              </a:rPr>
            </a:br>
            <a:endParaRPr lang="en-US" b="0" i="0">
              <a:solidFill>
                <a:schemeClr val="bg1"/>
              </a:solidFill>
              <a:effectLst/>
              <a:latin typeface="Helvetica" panose="020B0604020202020204" pitchFamily="34" charset="0"/>
            </a:endParaRPr>
          </a:p>
          <a:p>
            <a:pPr algn="l"/>
            <a:r>
              <a:rPr lang="en-US" b="0" i="0">
                <a:solidFill>
                  <a:schemeClr val="bg1"/>
                </a:solidFill>
                <a:effectLst/>
                <a:latin typeface="Helvetica" panose="020B0604020202020204" pitchFamily="34" charset="0"/>
              </a:rPr>
              <a:t>The</a:t>
            </a:r>
            <a:r>
              <a:rPr lang="en-US" b="1" i="0">
                <a:solidFill>
                  <a:schemeClr val="bg1"/>
                </a:solidFill>
                <a:effectLst/>
                <a:latin typeface="Helvetica" panose="020B0604020202020204" pitchFamily="34" charset="0"/>
              </a:rPr>
              <a:t> Analytics group </a:t>
            </a:r>
            <a:r>
              <a:rPr lang="en-US" b="0" i="0">
                <a:solidFill>
                  <a:schemeClr val="bg1"/>
                </a:solidFill>
                <a:effectLst/>
                <a:latin typeface="Helvetica" panose="020B0604020202020204" pitchFamily="34" charset="0"/>
              </a:rPr>
              <a:t>will need to determine the best way to </a:t>
            </a:r>
            <a:r>
              <a:rPr lang="en-US" b="1" i="0">
                <a:solidFill>
                  <a:schemeClr val="bg1"/>
                </a:solidFill>
                <a:effectLst/>
                <a:latin typeface="Helvetica" panose="020B0604020202020204" pitchFamily="34" charset="0"/>
              </a:rPr>
              <a:t>securely store and manage the</a:t>
            </a:r>
            <a:r>
              <a:rPr lang="en-US" b="0" i="0">
                <a:solidFill>
                  <a:schemeClr val="bg1"/>
                </a:solidFill>
                <a:effectLst/>
                <a:latin typeface="Helvetica" panose="020B0604020202020204" pitchFamily="34" charset="0"/>
              </a:rPr>
              <a:t> </a:t>
            </a:r>
            <a:r>
              <a:rPr lang="en-US" b="1" i="0">
                <a:solidFill>
                  <a:schemeClr val="bg1"/>
                </a:solidFill>
                <a:effectLst/>
                <a:latin typeface="Helvetica" panose="020B0604020202020204" pitchFamily="34" charset="0"/>
              </a:rPr>
              <a:t>data</a:t>
            </a:r>
            <a:r>
              <a:rPr lang="en-US" b="0" i="0">
                <a:solidFill>
                  <a:schemeClr val="bg1"/>
                </a:solidFill>
                <a:effectLst/>
                <a:latin typeface="Helvetica" panose="020B0604020202020204" pitchFamily="34" charset="0"/>
              </a:rPr>
              <a:t> arriving from the self-assessment test (</a:t>
            </a:r>
            <a:r>
              <a:rPr lang="en-US" b="1" i="0">
                <a:solidFill>
                  <a:schemeClr val="bg1"/>
                </a:solidFill>
                <a:effectLst/>
                <a:latin typeface="Helvetica" panose="020B0604020202020204" pitchFamily="34" charset="0"/>
              </a:rPr>
              <a:t>IRENA</a:t>
            </a:r>
            <a:r>
              <a:rPr lang="en-US" b="0" i="0">
                <a:solidFill>
                  <a:schemeClr val="bg1"/>
                </a:solidFill>
                <a:effectLst/>
                <a:latin typeface="Helvetica" panose="020B0604020202020204" pitchFamily="34" charset="0"/>
              </a:rPr>
              <a:t>) and determine the best analytical tools to apply to tease out positive outcomes. This will help determine not only </a:t>
            </a:r>
            <a:r>
              <a:rPr lang="en-US" b="1" i="0">
                <a:solidFill>
                  <a:schemeClr val="bg1"/>
                </a:solidFill>
                <a:effectLst/>
                <a:latin typeface="Helvetica" panose="020B0604020202020204" pitchFamily="34" charset="0"/>
              </a:rPr>
              <a:t>which multi-intervention combinations are effective</a:t>
            </a:r>
            <a:r>
              <a:rPr lang="en-US" b="0" i="0">
                <a:solidFill>
                  <a:schemeClr val="bg1"/>
                </a:solidFill>
                <a:effectLst/>
                <a:latin typeface="Helvetica" panose="020B0604020202020204" pitchFamily="34" charset="0"/>
              </a:rPr>
              <a:t>, but also enable us to </a:t>
            </a:r>
            <a:r>
              <a:rPr lang="en-US" b="1" i="0">
                <a:solidFill>
                  <a:schemeClr val="bg1"/>
                </a:solidFill>
                <a:effectLst/>
                <a:latin typeface="Helvetica" panose="020B0604020202020204" pitchFamily="34" charset="0"/>
              </a:rPr>
              <a:t>determine the minimal numbers of participants required to revisit any promising intervention</a:t>
            </a:r>
            <a:r>
              <a:rPr lang="en-US" b="0" i="0">
                <a:solidFill>
                  <a:schemeClr val="bg1"/>
                </a:solidFill>
                <a:effectLst/>
                <a:latin typeface="Helvetica" panose="020B0604020202020204" pitchFamily="34" charset="0"/>
              </a:rPr>
              <a:t> </a:t>
            </a:r>
            <a:r>
              <a:rPr lang="en-US" b="1" i="0">
                <a:solidFill>
                  <a:schemeClr val="bg1"/>
                </a:solidFill>
                <a:effectLst/>
                <a:latin typeface="Helvetica" panose="020B0604020202020204" pitchFamily="34" charset="0"/>
              </a:rPr>
              <a:t>for any future </a:t>
            </a:r>
            <a:r>
              <a:rPr lang="en-US" b="0" i="0">
                <a:solidFill>
                  <a:schemeClr val="bg1"/>
                </a:solidFill>
                <a:effectLst/>
                <a:latin typeface="Helvetica" panose="020B0604020202020204" pitchFamily="34" charset="0"/>
              </a:rPr>
              <a:t>follow-up studies in a more traditional </a:t>
            </a:r>
            <a:r>
              <a:rPr lang="en-US" b="1" i="0">
                <a:solidFill>
                  <a:schemeClr val="bg1"/>
                </a:solidFill>
                <a:effectLst/>
                <a:latin typeface="Helvetica" panose="020B0604020202020204" pitchFamily="34" charset="0"/>
              </a:rPr>
              <a:t>“gold standard”</a:t>
            </a:r>
            <a:r>
              <a:rPr lang="en-US" b="0" i="0">
                <a:solidFill>
                  <a:schemeClr val="bg1"/>
                </a:solidFill>
                <a:effectLst/>
                <a:latin typeface="Helvetica" panose="020B0604020202020204" pitchFamily="34" charset="0"/>
              </a:rPr>
              <a:t> double-blinded </a:t>
            </a:r>
            <a:r>
              <a:rPr lang="en-US" b="1" i="0">
                <a:solidFill>
                  <a:schemeClr val="bg1"/>
                </a:solidFill>
                <a:effectLst/>
                <a:latin typeface="Helvetica" panose="020B0604020202020204" pitchFamily="34" charset="0"/>
              </a:rPr>
              <a:t>clinical trial</a:t>
            </a:r>
            <a:r>
              <a:rPr lang="en-US" b="0" i="0">
                <a:solidFill>
                  <a:schemeClr val="bg1"/>
                </a:solidFill>
                <a:effectLst/>
                <a:latin typeface="Helvetica" panose="020B0604020202020204" pitchFamily="34" charset="0"/>
              </a:rPr>
              <a:t>. If this approach works, it would have the </a:t>
            </a:r>
            <a:r>
              <a:rPr lang="en-US" b="1" i="0">
                <a:solidFill>
                  <a:schemeClr val="bg1"/>
                </a:solidFill>
                <a:effectLst/>
                <a:latin typeface="Helvetica" panose="020B0604020202020204" pitchFamily="34" charset="0"/>
              </a:rPr>
              <a:t>profound effect of upending how standard clinical trials are designed</a:t>
            </a:r>
            <a:r>
              <a:rPr lang="en-US" b="0" i="0">
                <a:solidFill>
                  <a:schemeClr val="bg1"/>
                </a:solidFill>
                <a:effectLst/>
                <a:latin typeface="Helvetica" panose="020B0604020202020204" pitchFamily="34" charset="0"/>
              </a:rPr>
              <a:t> in the future.</a:t>
            </a:r>
          </a:p>
        </p:txBody>
      </p:sp>
    </p:spTree>
    <p:custDataLst>
      <p:tags r:id="rId1"/>
    </p:custDataLst>
    <p:extLst>
      <p:ext uri="{BB962C8B-B14F-4D97-AF65-F5344CB8AC3E}">
        <p14:creationId xmlns:p14="http://schemas.microsoft.com/office/powerpoint/2010/main" val="3852779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242FD42-56FD-4D3C-BF4A-7092F353446B}"/>
              </a:ext>
            </a:extLst>
          </p:cNvPr>
          <p:cNvGraphicFramePr>
            <a:graphicFrameLocks noGrp="1"/>
          </p:cNvGraphicFramePr>
          <p:nvPr/>
        </p:nvGraphicFramePr>
        <p:xfrm>
          <a:off x="265686" y="858792"/>
          <a:ext cx="11455259" cy="5617284"/>
        </p:xfrm>
        <a:graphic>
          <a:graphicData uri="http://schemas.openxmlformats.org/drawingml/2006/table">
            <a:tbl>
              <a:tblPr firstRow="1">
                <a:tableStyleId>{10A1B5D5-9B99-4C35-A422-299274C87663}</a:tableStyleId>
              </a:tblPr>
              <a:tblGrid>
                <a:gridCol w="2622624">
                  <a:extLst>
                    <a:ext uri="{9D8B030D-6E8A-4147-A177-3AD203B41FA5}">
                      <a16:colId xmlns:a16="http://schemas.microsoft.com/office/drawing/2014/main" val="1891114473"/>
                    </a:ext>
                  </a:extLst>
                </a:gridCol>
                <a:gridCol w="989144">
                  <a:extLst>
                    <a:ext uri="{9D8B030D-6E8A-4147-A177-3AD203B41FA5}">
                      <a16:colId xmlns:a16="http://schemas.microsoft.com/office/drawing/2014/main" val="3482342174"/>
                    </a:ext>
                  </a:extLst>
                </a:gridCol>
                <a:gridCol w="629892">
                  <a:extLst>
                    <a:ext uri="{9D8B030D-6E8A-4147-A177-3AD203B41FA5}">
                      <a16:colId xmlns:a16="http://schemas.microsoft.com/office/drawing/2014/main" val="1166351296"/>
                    </a:ext>
                  </a:extLst>
                </a:gridCol>
                <a:gridCol w="7213599">
                  <a:extLst>
                    <a:ext uri="{9D8B030D-6E8A-4147-A177-3AD203B41FA5}">
                      <a16:colId xmlns:a16="http://schemas.microsoft.com/office/drawing/2014/main" val="1197634235"/>
                    </a:ext>
                  </a:extLst>
                </a:gridCol>
              </a:tblGrid>
              <a:tr h="622016">
                <a:tc>
                  <a:txBody>
                    <a:bodyPr/>
                    <a:lstStyle/>
                    <a:p>
                      <a:pPr algn="ctr" fontAlgn="b"/>
                      <a:r>
                        <a:rPr lang="en-US" sz="1200" b="0" u="none" strike="noStrike">
                          <a:solidFill>
                            <a:schemeClr val="bg1"/>
                          </a:solidFill>
                          <a:effectLst/>
                        </a:rPr>
                        <a:t>Position</a:t>
                      </a:r>
                      <a:endParaRPr lang="en-US" sz="1200" b="0" i="0" u="none" strike="noStrike">
                        <a:solidFill>
                          <a:schemeClr val="bg1"/>
                        </a:solidFill>
                        <a:effectLst/>
                        <a:latin typeface="Calibri Light" panose="020F0302020204030204" pitchFamily="34" charset="0"/>
                      </a:endParaRPr>
                    </a:p>
                  </a:txBody>
                  <a:tcPr marL="0" marR="0" marT="0" marB="0" anchor="ctr"/>
                </a:tc>
                <a:tc>
                  <a:txBody>
                    <a:bodyPr/>
                    <a:lstStyle/>
                    <a:p>
                      <a:pPr algn="ctr" fontAlgn="ctr"/>
                      <a:r>
                        <a:rPr lang="en-US" sz="1200" b="0" u="none" strike="noStrike">
                          <a:solidFill>
                            <a:schemeClr val="bg1"/>
                          </a:solidFill>
                          <a:effectLst/>
                        </a:rPr>
                        <a:t>Total Annual Cost w/ Benefits</a:t>
                      </a:r>
                      <a:endParaRPr lang="en-US" sz="1200" b="0" i="0" u="none" strike="noStrike">
                        <a:solidFill>
                          <a:schemeClr val="bg1"/>
                        </a:solidFill>
                        <a:effectLst/>
                        <a:latin typeface="Calibri Light" panose="020F0302020204030204" pitchFamily="34" charset="0"/>
                      </a:endParaRPr>
                    </a:p>
                  </a:txBody>
                  <a:tcPr marL="0" marR="0" marT="0" marB="0" anchor="ctr"/>
                </a:tc>
                <a:tc>
                  <a:txBody>
                    <a:bodyPr/>
                    <a:lstStyle/>
                    <a:p>
                      <a:pPr algn="ctr" fontAlgn="ctr"/>
                      <a:r>
                        <a:rPr lang="en-US" sz="1200" b="0" u="none" strike="noStrike">
                          <a:solidFill>
                            <a:schemeClr val="bg1"/>
                          </a:solidFill>
                          <a:effectLst/>
                        </a:rPr>
                        <a:t>Hours per Week</a:t>
                      </a:r>
                      <a:endParaRPr lang="en-US" sz="1200" b="0" i="0" u="none" strike="noStrike">
                        <a:solidFill>
                          <a:schemeClr val="bg1"/>
                        </a:solidFill>
                        <a:effectLst/>
                        <a:latin typeface="Calibri Light" panose="020F0302020204030204" pitchFamily="34" charset="0"/>
                      </a:endParaRPr>
                    </a:p>
                  </a:txBody>
                  <a:tcPr marL="0" marR="0" marT="0" marB="0" anchor="ctr"/>
                </a:tc>
                <a:tc>
                  <a:txBody>
                    <a:bodyPr/>
                    <a:lstStyle/>
                    <a:p>
                      <a:pPr algn="ctr" fontAlgn="ctr"/>
                      <a:r>
                        <a:rPr lang="en-US" sz="1200" b="0" u="none" strike="noStrike">
                          <a:solidFill>
                            <a:schemeClr val="bg1"/>
                          </a:solidFill>
                          <a:effectLst/>
                        </a:rPr>
                        <a:t>Description</a:t>
                      </a:r>
                      <a:endParaRPr lang="en-US" sz="1200" b="0" i="0" u="none" strike="noStrike">
                        <a:solidFill>
                          <a:schemeClr val="bg1"/>
                        </a:solidFill>
                        <a:effectLst/>
                        <a:latin typeface="Calibri Light" panose="020F0302020204030204" pitchFamily="34" charset="0"/>
                      </a:endParaRPr>
                    </a:p>
                  </a:txBody>
                  <a:tcPr marL="0" marR="0" marT="0" marB="0" anchor="ctr"/>
                </a:tc>
                <a:extLst>
                  <a:ext uri="{0D108BD9-81ED-4DB2-BD59-A6C34878D82A}">
                    <a16:rowId xmlns:a16="http://schemas.microsoft.com/office/drawing/2014/main" val="1086778991"/>
                  </a:ext>
                </a:extLst>
              </a:tr>
              <a:tr h="212704">
                <a:tc>
                  <a:txBody>
                    <a:bodyPr/>
                    <a:lstStyle/>
                    <a:p>
                      <a:pPr algn="ctr" fontAlgn="b"/>
                      <a:r>
                        <a:rPr lang="en-US" sz="1200" b="0" u="none" strike="noStrike">
                          <a:solidFill>
                            <a:schemeClr val="bg1"/>
                          </a:solidFill>
                          <a:effectLst/>
                        </a:rPr>
                        <a:t>Java Developer Support</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$93,750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40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Developer support, documentation, demo projects</a:t>
                      </a:r>
                      <a:endParaRPr lang="en-US" sz="1200" b="0" i="0" u="none" strike="noStrike">
                        <a:solidFill>
                          <a:schemeClr val="bg1"/>
                        </a:solidFill>
                        <a:effectLst/>
                        <a:latin typeface="Calibri Light" panose="020F0302020204030204" pitchFamily="34" charset="0"/>
                      </a:endParaRPr>
                    </a:p>
                  </a:txBody>
                  <a:tcPr marL="0" marR="0" marT="0" marB="0" anchor="ctr">
                    <a:noFill/>
                  </a:tcPr>
                </a:tc>
                <a:extLst>
                  <a:ext uri="{0D108BD9-81ED-4DB2-BD59-A6C34878D82A}">
                    <a16:rowId xmlns:a16="http://schemas.microsoft.com/office/drawing/2014/main" val="3593372976"/>
                  </a:ext>
                </a:extLst>
              </a:tr>
              <a:tr h="287901">
                <a:tc>
                  <a:txBody>
                    <a:bodyPr/>
                    <a:lstStyle/>
                    <a:p>
                      <a:pPr algn="ctr" fontAlgn="b"/>
                      <a:r>
                        <a:rPr lang="en-US" sz="1200" b="0" u="none" strike="noStrike">
                          <a:solidFill>
                            <a:schemeClr val="bg1"/>
                          </a:solidFill>
                          <a:effectLst/>
                        </a:rPr>
                        <a:t>JavaScript Developer Support</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$96,250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40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Developer support, documentation, demo projects</a:t>
                      </a:r>
                      <a:endParaRPr lang="en-US" sz="1200" b="0" i="0" u="none" strike="noStrike">
                        <a:solidFill>
                          <a:schemeClr val="bg1"/>
                        </a:solidFill>
                        <a:effectLst/>
                        <a:latin typeface="Calibri Light" panose="020F0302020204030204" pitchFamily="34" charset="0"/>
                      </a:endParaRPr>
                    </a:p>
                  </a:txBody>
                  <a:tcPr marL="0" marR="0" marT="0" marB="0" anchor="ctr">
                    <a:noFill/>
                  </a:tcPr>
                </a:tc>
                <a:extLst>
                  <a:ext uri="{0D108BD9-81ED-4DB2-BD59-A6C34878D82A}">
                    <a16:rowId xmlns:a16="http://schemas.microsoft.com/office/drawing/2014/main" val="4113998052"/>
                  </a:ext>
                </a:extLst>
              </a:tr>
              <a:tr h="212704">
                <a:tc>
                  <a:txBody>
                    <a:bodyPr/>
                    <a:lstStyle/>
                    <a:p>
                      <a:pPr algn="ctr" fontAlgn="b"/>
                      <a:r>
                        <a:rPr lang="en-US" sz="1200" b="0" u="none" strike="noStrike">
                          <a:solidFill>
                            <a:schemeClr val="bg1"/>
                          </a:solidFill>
                          <a:effectLst/>
                        </a:rPr>
                        <a:t>Python Developer Support</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$93,750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40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Developer support, documentation, demo projects</a:t>
                      </a:r>
                      <a:endParaRPr lang="en-US" sz="1200" b="0" i="0" u="none" strike="noStrike">
                        <a:solidFill>
                          <a:schemeClr val="bg1"/>
                        </a:solidFill>
                        <a:effectLst/>
                        <a:latin typeface="Calibri Light" panose="020F0302020204030204" pitchFamily="34" charset="0"/>
                      </a:endParaRPr>
                    </a:p>
                  </a:txBody>
                  <a:tcPr marL="0" marR="0" marT="0" marB="0" anchor="ctr">
                    <a:noFill/>
                  </a:tcPr>
                </a:tc>
                <a:extLst>
                  <a:ext uri="{0D108BD9-81ED-4DB2-BD59-A6C34878D82A}">
                    <a16:rowId xmlns:a16="http://schemas.microsoft.com/office/drawing/2014/main" val="3236159922"/>
                  </a:ext>
                </a:extLst>
              </a:tr>
              <a:tr h="28479">
                <a:tc>
                  <a:txBody>
                    <a:bodyPr/>
                    <a:lstStyle/>
                    <a:p>
                      <a:pPr algn="ctr" fontAlgn="b"/>
                      <a:r>
                        <a:rPr lang="en-US" sz="1200" b="0" u="none" strike="noStrike">
                          <a:solidFill>
                            <a:schemeClr val="bg1"/>
                          </a:solidFill>
                          <a:effectLst/>
                        </a:rPr>
                        <a:t>Systems Administrator / DevOps</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$91,250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40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Maintains core API infrastructure and deployment and monitoring</a:t>
                      </a:r>
                      <a:endParaRPr lang="en-US" sz="1200" b="0" i="0" u="none" strike="noStrike">
                        <a:solidFill>
                          <a:schemeClr val="bg1"/>
                        </a:solidFill>
                        <a:effectLst/>
                        <a:latin typeface="Calibri Light" panose="020F0302020204030204" pitchFamily="34" charset="0"/>
                      </a:endParaRPr>
                    </a:p>
                  </a:txBody>
                  <a:tcPr marL="0" marR="0" marT="0" marB="0" anchor="ctr">
                    <a:noFill/>
                  </a:tcPr>
                </a:tc>
                <a:extLst>
                  <a:ext uri="{0D108BD9-81ED-4DB2-BD59-A6C34878D82A}">
                    <a16:rowId xmlns:a16="http://schemas.microsoft.com/office/drawing/2014/main" val="4043251906"/>
                  </a:ext>
                </a:extLst>
              </a:tr>
              <a:tr h="242763">
                <a:tc>
                  <a:txBody>
                    <a:bodyPr/>
                    <a:lstStyle/>
                    <a:p>
                      <a:pPr algn="ctr" fontAlgn="b"/>
                      <a:r>
                        <a:rPr lang="en-US" sz="1200" b="0" u="none" strike="noStrike">
                          <a:solidFill>
                            <a:schemeClr val="bg1"/>
                          </a:solidFill>
                          <a:effectLst/>
                        </a:rPr>
                        <a:t>Design Lab Director</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$75,000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40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UI/UX and General Graphic Designer / Designs market materials, admin panel features</a:t>
                      </a:r>
                      <a:endParaRPr lang="en-US" sz="1200" b="0" i="0" u="none" strike="noStrike">
                        <a:solidFill>
                          <a:schemeClr val="bg1"/>
                        </a:solidFill>
                        <a:effectLst/>
                        <a:latin typeface="Calibri Light" panose="020F0302020204030204" pitchFamily="34" charset="0"/>
                      </a:endParaRPr>
                    </a:p>
                  </a:txBody>
                  <a:tcPr marL="0" marR="0" marT="0" marB="0" anchor="ctr">
                    <a:noFill/>
                  </a:tcPr>
                </a:tc>
                <a:extLst>
                  <a:ext uri="{0D108BD9-81ED-4DB2-BD59-A6C34878D82A}">
                    <a16:rowId xmlns:a16="http://schemas.microsoft.com/office/drawing/2014/main" val="1051438998"/>
                  </a:ext>
                </a:extLst>
              </a:tr>
              <a:tr h="212704">
                <a:tc>
                  <a:txBody>
                    <a:bodyPr/>
                    <a:lstStyle/>
                    <a:p>
                      <a:pPr algn="ctr" fontAlgn="b"/>
                      <a:r>
                        <a:rPr lang="en-US" sz="1200" b="0" u="none" strike="noStrike">
                          <a:solidFill>
                            <a:schemeClr val="bg1"/>
                          </a:solidFill>
                          <a:effectLst/>
                        </a:rPr>
                        <a:t>PHP Developer Support</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$93,750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40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Developer support, documenation, demo projects</a:t>
                      </a:r>
                      <a:endParaRPr lang="en-US" sz="1200" b="0" i="0" u="none" strike="noStrike">
                        <a:solidFill>
                          <a:schemeClr val="bg1"/>
                        </a:solidFill>
                        <a:effectLst/>
                        <a:latin typeface="Calibri Light" panose="020F0302020204030204" pitchFamily="34" charset="0"/>
                      </a:endParaRPr>
                    </a:p>
                  </a:txBody>
                  <a:tcPr marL="0" marR="0" marT="0" marB="0" anchor="ctr">
                    <a:noFill/>
                  </a:tcPr>
                </a:tc>
                <a:extLst>
                  <a:ext uri="{0D108BD9-81ED-4DB2-BD59-A6C34878D82A}">
                    <a16:rowId xmlns:a16="http://schemas.microsoft.com/office/drawing/2014/main" val="2890155194"/>
                  </a:ext>
                </a:extLst>
              </a:tr>
              <a:tr h="212704">
                <a:tc>
                  <a:txBody>
                    <a:bodyPr/>
                    <a:lstStyle/>
                    <a:p>
                      <a:pPr algn="ctr" fontAlgn="b"/>
                      <a:r>
                        <a:rPr lang="en-US" sz="1200" b="0" u="none" strike="noStrike">
                          <a:solidFill>
                            <a:schemeClr val="bg1"/>
                          </a:solidFill>
                          <a:effectLst/>
                        </a:rPr>
                        <a:t>Data Scientist</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$137,500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40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Internal DAO optimization and marketing analytics,  </a:t>
                      </a:r>
                      <a:endParaRPr lang="en-US" sz="1200" b="0" i="0" u="none" strike="noStrike">
                        <a:solidFill>
                          <a:schemeClr val="bg1"/>
                        </a:solidFill>
                        <a:effectLst/>
                        <a:latin typeface="Calibri Light" panose="020F0302020204030204" pitchFamily="34" charset="0"/>
                      </a:endParaRPr>
                    </a:p>
                  </a:txBody>
                  <a:tcPr marL="0" marR="0" marT="0" marB="0" anchor="ctr">
                    <a:noFill/>
                  </a:tcPr>
                </a:tc>
                <a:extLst>
                  <a:ext uri="{0D108BD9-81ED-4DB2-BD59-A6C34878D82A}">
                    <a16:rowId xmlns:a16="http://schemas.microsoft.com/office/drawing/2014/main" val="1940977653"/>
                  </a:ext>
                </a:extLst>
              </a:tr>
              <a:tr h="212704">
                <a:tc>
                  <a:txBody>
                    <a:bodyPr/>
                    <a:lstStyle/>
                    <a:p>
                      <a:pPr algn="ctr" fontAlgn="b"/>
                      <a:r>
                        <a:rPr lang="en-US" sz="1200" b="0" u="none" strike="noStrike">
                          <a:solidFill>
                            <a:schemeClr val="bg1"/>
                          </a:solidFill>
                          <a:effectLst/>
                        </a:rPr>
                        <a:t>Android Developer</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$93,750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40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Developer support, documenation, demo projects</a:t>
                      </a:r>
                      <a:endParaRPr lang="en-US" sz="1200" b="0" i="0" u="none" strike="noStrike">
                        <a:solidFill>
                          <a:schemeClr val="bg1"/>
                        </a:solidFill>
                        <a:effectLst/>
                        <a:latin typeface="Calibri Light" panose="020F0302020204030204" pitchFamily="34" charset="0"/>
                      </a:endParaRPr>
                    </a:p>
                  </a:txBody>
                  <a:tcPr marL="0" marR="0" marT="0" marB="0" anchor="ctr">
                    <a:noFill/>
                  </a:tcPr>
                </a:tc>
                <a:extLst>
                  <a:ext uri="{0D108BD9-81ED-4DB2-BD59-A6C34878D82A}">
                    <a16:rowId xmlns:a16="http://schemas.microsoft.com/office/drawing/2014/main" val="937008448"/>
                  </a:ext>
                </a:extLst>
              </a:tr>
              <a:tr h="212704">
                <a:tc>
                  <a:txBody>
                    <a:bodyPr/>
                    <a:lstStyle/>
                    <a:p>
                      <a:pPr algn="ctr" fontAlgn="b"/>
                      <a:r>
                        <a:rPr lang="en-US" sz="1200" b="0" u="none" strike="noStrike">
                          <a:solidFill>
                            <a:schemeClr val="bg1"/>
                          </a:solidFill>
                          <a:effectLst/>
                        </a:rPr>
                        <a:t>iOS Developer</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$93,750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40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Developer support, documenation, demo projects</a:t>
                      </a:r>
                      <a:endParaRPr lang="en-US" sz="1200" b="0" i="0" u="none" strike="noStrike">
                        <a:solidFill>
                          <a:schemeClr val="bg1"/>
                        </a:solidFill>
                        <a:effectLst/>
                        <a:latin typeface="Calibri Light" panose="020F0302020204030204" pitchFamily="34" charset="0"/>
                      </a:endParaRPr>
                    </a:p>
                  </a:txBody>
                  <a:tcPr marL="0" marR="0" marT="0" marB="0" anchor="ctr">
                    <a:noFill/>
                  </a:tcPr>
                </a:tc>
                <a:extLst>
                  <a:ext uri="{0D108BD9-81ED-4DB2-BD59-A6C34878D82A}">
                    <a16:rowId xmlns:a16="http://schemas.microsoft.com/office/drawing/2014/main" val="1348197252"/>
                  </a:ext>
                </a:extLst>
              </a:tr>
              <a:tr h="212704">
                <a:tc>
                  <a:txBody>
                    <a:bodyPr/>
                    <a:lstStyle/>
                    <a:p>
                      <a:pPr algn="ctr" fontAlgn="b"/>
                      <a:r>
                        <a:rPr lang="en-US" sz="1200" b="0" u="none" strike="noStrike" dirty="0">
                          <a:solidFill>
                            <a:schemeClr val="bg1"/>
                          </a:solidFill>
                          <a:effectLst/>
                        </a:rPr>
                        <a:t>Tokenomics Lab Director</a:t>
                      </a:r>
                      <a:endParaRPr lang="en-US" sz="1200" b="0" i="0" u="none" strike="noStrike" dirty="0">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$210,600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40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Solidity Smart Contract Developer</a:t>
                      </a:r>
                      <a:endParaRPr lang="en-US" sz="1200" b="0" i="0" u="none" strike="noStrike">
                        <a:solidFill>
                          <a:schemeClr val="bg1"/>
                        </a:solidFill>
                        <a:effectLst/>
                        <a:latin typeface="Calibri Light" panose="020F0302020204030204" pitchFamily="34" charset="0"/>
                      </a:endParaRPr>
                    </a:p>
                  </a:txBody>
                  <a:tcPr marL="0" marR="0" marT="0" marB="0" anchor="ctr">
                    <a:noFill/>
                  </a:tcPr>
                </a:tc>
                <a:extLst>
                  <a:ext uri="{0D108BD9-81ED-4DB2-BD59-A6C34878D82A}">
                    <a16:rowId xmlns:a16="http://schemas.microsoft.com/office/drawing/2014/main" val="4174852569"/>
                  </a:ext>
                </a:extLst>
              </a:tr>
              <a:tr h="212704">
                <a:tc>
                  <a:txBody>
                    <a:bodyPr/>
                    <a:lstStyle/>
                    <a:p>
                      <a:pPr algn="ctr" fontAlgn="b"/>
                      <a:r>
                        <a:rPr lang="en-US" sz="1200" b="0" u="none" strike="noStrike">
                          <a:solidFill>
                            <a:schemeClr val="bg1"/>
                          </a:solidFill>
                          <a:effectLst/>
                        </a:rPr>
                        <a:t>Administrative Assistant</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$52,000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40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Everything else</a:t>
                      </a:r>
                      <a:endParaRPr lang="en-US" sz="1200" b="0" i="0" u="none" strike="noStrike">
                        <a:solidFill>
                          <a:schemeClr val="bg1"/>
                        </a:solidFill>
                        <a:effectLst/>
                        <a:latin typeface="Calibri Light" panose="020F0302020204030204" pitchFamily="34" charset="0"/>
                      </a:endParaRPr>
                    </a:p>
                  </a:txBody>
                  <a:tcPr marL="0" marR="0" marT="0" marB="0" anchor="ctr">
                    <a:noFill/>
                  </a:tcPr>
                </a:tc>
                <a:extLst>
                  <a:ext uri="{0D108BD9-81ED-4DB2-BD59-A6C34878D82A}">
                    <a16:rowId xmlns:a16="http://schemas.microsoft.com/office/drawing/2014/main" val="2578684374"/>
                  </a:ext>
                </a:extLst>
              </a:tr>
              <a:tr h="411152">
                <a:tc>
                  <a:txBody>
                    <a:bodyPr/>
                    <a:lstStyle/>
                    <a:p>
                      <a:pPr algn="ctr" fontAlgn="b"/>
                      <a:r>
                        <a:rPr lang="en-US" sz="1200" b="0" u="none" strike="noStrike">
                          <a:solidFill>
                            <a:schemeClr val="bg1"/>
                          </a:solidFill>
                          <a:effectLst/>
                        </a:rPr>
                        <a:t>Dev Lab Director</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$119,600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40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Dev team lead - Product Owner / Scrum Master/ Project Manager, Coordinates, recruits and manages developers</a:t>
                      </a:r>
                      <a:endParaRPr lang="en-US" sz="1200" b="0" i="0" u="none" strike="noStrike">
                        <a:solidFill>
                          <a:schemeClr val="bg1"/>
                        </a:solidFill>
                        <a:effectLst/>
                        <a:latin typeface="Calibri Light" panose="020F0302020204030204" pitchFamily="34" charset="0"/>
                      </a:endParaRPr>
                    </a:p>
                  </a:txBody>
                  <a:tcPr marL="0" marR="0" marT="0" marB="0" anchor="ctr">
                    <a:noFill/>
                  </a:tcPr>
                </a:tc>
                <a:extLst>
                  <a:ext uri="{0D108BD9-81ED-4DB2-BD59-A6C34878D82A}">
                    <a16:rowId xmlns:a16="http://schemas.microsoft.com/office/drawing/2014/main" val="896768539"/>
                  </a:ext>
                </a:extLst>
              </a:tr>
              <a:tr h="413496">
                <a:tc>
                  <a:txBody>
                    <a:bodyPr/>
                    <a:lstStyle/>
                    <a:p>
                      <a:pPr algn="ctr" fontAlgn="b"/>
                      <a:r>
                        <a:rPr lang="en-US" sz="1200" b="0" u="none" strike="noStrike">
                          <a:solidFill>
                            <a:schemeClr val="bg1"/>
                          </a:solidFill>
                          <a:effectLst/>
                        </a:rPr>
                        <a:t>HR Lab Director/Community Manager</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$89,286</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40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b"/>
                      <a:r>
                        <a:rPr lang="en-US" sz="1200" b="0" u="none" strike="noStrike">
                          <a:solidFill>
                            <a:schemeClr val="bg1"/>
                          </a:solidFill>
                          <a:effectLst/>
                        </a:rPr>
                        <a:t>Recruits DAO members, manages compensation and benefits, performance evaluation, general onboarding </a:t>
                      </a:r>
                      <a:endParaRPr lang="en-US" sz="1200" b="0" i="0" u="none" strike="noStrike">
                        <a:solidFill>
                          <a:schemeClr val="bg1"/>
                        </a:solidFill>
                        <a:effectLst/>
                        <a:latin typeface="Calibri Light" panose="020F0302020204030204" pitchFamily="34" charset="0"/>
                      </a:endParaRPr>
                    </a:p>
                  </a:txBody>
                  <a:tcPr marL="0" marR="0" marT="0" marB="0" anchor="ctr">
                    <a:noFill/>
                  </a:tcPr>
                </a:tc>
                <a:extLst>
                  <a:ext uri="{0D108BD9-81ED-4DB2-BD59-A6C34878D82A}">
                    <a16:rowId xmlns:a16="http://schemas.microsoft.com/office/drawing/2014/main" val="3624202045"/>
                  </a:ext>
                </a:extLst>
              </a:tr>
              <a:tr h="212704">
                <a:tc>
                  <a:txBody>
                    <a:bodyPr/>
                    <a:lstStyle/>
                    <a:p>
                      <a:pPr algn="ctr" fontAlgn="b"/>
                      <a:r>
                        <a:rPr lang="en-US" sz="1200" b="0" u="none" strike="noStrike">
                          <a:solidFill>
                            <a:schemeClr val="bg1"/>
                          </a:solidFill>
                          <a:effectLst/>
                        </a:rPr>
                        <a:t>Legal Advisor</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$137,800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8</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Health and IP Law</a:t>
                      </a:r>
                      <a:endParaRPr lang="en-US" sz="1200" b="0" i="0" u="none" strike="noStrike">
                        <a:solidFill>
                          <a:schemeClr val="bg1"/>
                        </a:solidFill>
                        <a:effectLst/>
                        <a:latin typeface="Calibri Light" panose="020F0302020204030204" pitchFamily="34" charset="0"/>
                      </a:endParaRPr>
                    </a:p>
                  </a:txBody>
                  <a:tcPr marL="0" marR="0" marT="0" marB="0" anchor="ctr">
                    <a:noFill/>
                  </a:tcPr>
                </a:tc>
                <a:extLst>
                  <a:ext uri="{0D108BD9-81ED-4DB2-BD59-A6C34878D82A}">
                    <a16:rowId xmlns:a16="http://schemas.microsoft.com/office/drawing/2014/main" val="693206351"/>
                  </a:ext>
                </a:extLst>
              </a:tr>
              <a:tr h="212704">
                <a:tc>
                  <a:txBody>
                    <a:bodyPr/>
                    <a:lstStyle/>
                    <a:p>
                      <a:pPr algn="ctr" fontAlgn="b"/>
                      <a:r>
                        <a:rPr lang="en-US" sz="1200" b="0" u="none" strike="noStrike">
                          <a:solidFill>
                            <a:schemeClr val="bg1"/>
                          </a:solidFill>
                          <a:effectLst/>
                        </a:rPr>
                        <a:t>Gov Lab Coordinator</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$28,080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12</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Creates and publishes proposals</a:t>
                      </a:r>
                      <a:endParaRPr lang="en-US" sz="1200" b="0" i="0" u="none" strike="noStrike">
                        <a:solidFill>
                          <a:schemeClr val="bg1"/>
                        </a:solidFill>
                        <a:effectLst/>
                        <a:latin typeface="Calibri Light" panose="020F0302020204030204" pitchFamily="34" charset="0"/>
                      </a:endParaRPr>
                    </a:p>
                  </a:txBody>
                  <a:tcPr marL="0" marR="0" marT="0" marB="0" anchor="ctr">
                    <a:noFill/>
                  </a:tcPr>
                </a:tc>
                <a:extLst>
                  <a:ext uri="{0D108BD9-81ED-4DB2-BD59-A6C34878D82A}">
                    <a16:rowId xmlns:a16="http://schemas.microsoft.com/office/drawing/2014/main" val="1050370491"/>
                  </a:ext>
                </a:extLst>
              </a:tr>
              <a:tr h="425408">
                <a:tc>
                  <a:txBody>
                    <a:bodyPr/>
                    <a:lstStyle/>
                    <a:p>
                      <a:pPr algn="ctr" fontAlgn="b"/>
                      <a:r>
                        <a:rPr lang="en-US" sz="1200" b="0" u="none" strike="noStrike">
                          <a:solidFill>
                            <a:schemeClr val="bg1"/>
                          </a:solidFill>
                          <a:effectLst/>
                        </a:rPr>
                        <a:t>Collab Lab Director</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$119,600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40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Recruits, negotiates with, promotes  collaborating organizations like health apps, other DAOs, health organizations, government agencies</a:t>
                      </a:r>
                      <a:endParaRPr lang="en-US" sz="1200" b="0" i="0" u="none" strike="noStrike">
                        <a:solidFill>
                          <a:schemeClr val="bg1"/>
                        </a:solidFill>
                        <a:effectLst/>
                        <a:latin typeface="Calibri Light" panose="020F0302020204030204" pitchFamily="34" charset="0"/>
                      </a:endParaRPr>
                    </a:p>
                  </a:txBody>
                  <a:tcPr marL="0" marR="0" marT="0" marB="0" anchor="ctr">
                    <a:noFill/>
                  </a:tcPr>
                </a:tc>
                <a:extLst>
                  <a:ext uri="{0D108BD9-81ED-4DB2-BD59-A6C34878D82A}">
                    <a16:rowId xmlns:a16="http://schemas.microsoft.com/office/drawing/2014/main" val="309597932"/>
                  </a:ext>
                </a:extLst>
              </a:tr>
              <a:tr h="212704">
                <a:tc>
                  <a:txBody>
                    <a:bodyPr/>
                    <a:lstStyle/>
                    <a:p>
                      <a:pPr algn="ctr" fontAlgn="b"/>
                      <a:r>
                        <a:rPr lang="en-US" sz="1200" b="0" u="none" strike="noStrike">
                          <a:solidFill>
                            <a:schemeClr val="bg1"/>
                          </a:solidFill>
                          <a:effectLst/>
                        </a:rPr>
                        <a:t>Org Lab Coordinator (CEO)</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$119,600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40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Coordinates between all labs</a:t>
                      </a:r>
                      <a:endParaRPr lang="en-US" sz="1200" b="0" i="0" u="none" strike="noStrike">
                        <a:solidFill>
                          <a:schemeClr val="bg1"/>
                        </a:solidFill>
                        <a:effectLst/>
                        <a:latin typeface="Calibri Light" panose="020F0302020204030204" pitchFamily="34" charset="0"/>
                      </a:endParaRPr>
                    </a:p>
                  </a:txBody>
                  <a:tcPr marL="0" marR="0" marT="0" marB="0" anchor="ctr">
                    <a:noFill/>
                  </a:tcPr>
                </a:tc>
                <a:extLst>
                  <a:ext uri="{0D108BD9-81ED-4DB2-BD59-A6C34878D82A}">
                    <a16:rowId xmlns:a16="http://schemas.microsoft.com/office/drawing/2014/main" val="974470634"/>
                  </a:ext>
                </a:extLst>
              </a:tr>
              <a:tr h="266516">
                <a:tc>
                  <a:txBody>
                    <a:bodyPr/>
                    <a:lstStyle/>
                    <a:p>
                      <a:pPr algn="ctr" fontAlgn="b"/>
                      <a:r>
                        <a:rPr lang="en-US" sz="1200" b="0" u="none" strike="noStrike">
                          <a:solidFill>
                            <a:schemeClr val="bg1"/>
                          </a:solidFill>
                          <a:effectLst/>
                        </a:rPr>
                        <a:t>Comms Lab Director (CMO)</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$119,600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40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Recruits DAO members by creating awareness and establishing a positive public image</a:t>
                      </a:r>
                      <a:endParaRPr lang="en-US" sz="1200" b="0" i="0" u="none" strike="noStrike">
                        <a:solidFill>
                          <a:schemeClr val="bg1"/>
                        </a:solidFill>
                        <a:effectLst/>
                        <a:latin typeface="Calibri Light" panose="020F0302020204030204" pitchFamily="34" charset="0"/>
                      </a:endParaRPr>
                    </a:p>
                  </a:txBody>
                  <a:tcPr marL="0" marR="0" marT="0" marB="0" anchor="ctr">
                    <a:noFill/>
                  </a:tcPr>
                </a:tc>
                <a:extLst>
                  <a:ext uri="{0D108BD9-81ED-4DB2-BD59-A6C34878D82A}">
                    <a16:rowId xmlns:a16="http://schemas.microsoft.com/office/drawing/2014/main" val="2020017988"/>
                  </a:ext>
                </a:extLst>
              </a:tr>
              <a:tr h="425408">
                <a:tc>
                  <a:txBody>
                    <a:bodyPr/>
                    <a:lstStyle/>
                    <a:p>
                      <a:pPr algn="ctr" fontAlgn="b"/>
                      <a:r>
                        <a:rPr lang="en-US" sz="1200" b="0" u="none" strike="noStrike">
                          <a:solidFill>
                            <a:schemeClr val="bg1"/>
                          </a:solidFill>
                          <a:effectLst/>
                        </a:rPr>
                        <a:t>Money Lab Director (CFO)</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$119,600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a:solidFill>
                            <a:schemeClr val="bg1"/>
                          </a:solidFill>
                          <a:effectLst/>
                        </a:rPr>
                        <a:t>40</a:t>
                      </a:r>
                      <a:endParaRPr lang="en-US" sz="1200" b="0" i="0" u="none" strike="noStrike">
                        <a:solidFill>
                          <a:schemeClr val="bg1"/>
                        </a:solidFill>
                        <a:effectLst/>
                        <a:latin typeface="Calibri Light" panose="020F0302020204030204" pitchFamily="34" charset="0"/>
                      </a:endParaRPr>
                    </a:p>
                  </a:txBody>
                  <a:tcPr marL="0" marR="0" marT="0" marB="0" anchor="ctr">
                    <a:noFill/>
                  </a:tcPr>
                </a:tc>
                <a:tc>
                  <a:txBody>
                    <a:bodyPr/>
                    <a:lstStyle/>
                    <a:p>
                      <a:pPr algn="ctr" fontAlgn="ctr"/>
                      <a:r>
                        <a:rPr lang="en-US" sz="1200" b="0" u="none" strike="noStrike" dirty="0">
                          <a:solidFill>
                            <a:schemeClr val="bg1"/>
                          </a:solidFill>
                          <a:effectLst/>
                        </a:rPr>
                        <a:t>Pitches venture capital firms, manages crowdfunding campaigns, handles sales, accounts payable/receivable</a:t>
                      </a:r>
                      <a:endParaRPr lang="en-US" sz="1200" b="0" i="0" u="none" strike="noStrike" dirty="0">
                        <a:solidFill>
                          <a:schemeClr val="bg1"/>
                        </a:solidFill>
                        <a:effectLst/>
                        <a:latin typeface="Calibri Light" panose="020F0302020204030204" pitchFamily="34" charset="0"/>
                      </a:endParaRPr>
                    </a:p>
                  </a:txBody>
                  <a:tcPr marL="0" marR="0" marT="0" marB="0" anchor="ctr">
                    <a:noFill/>
                  </a:tcPr>
                </a:tc>
                <a:extLst>
                  <a:ext uri="{0D108BD9-81ED-4DB2-BD59-A6C34878D82A}">
                    <a16:rowId xmlns:a16="http://schemas.microsoft.com/office/drawing/2014/main" val="4120751302"/>
                  </a:ext>
                </a:extLst>
              </a:tr>
            </a:tbl>
          </a:graphicData>
        </a:graphic>
      </p:graphicFrame>
      <p:sp>
        <p:nvSpPr>
          <p:cNvPr id="3" name="TextBox 2">
            <a:extLst>
              <a:ext uri="{FF2B5EF4-FFF2-40B4-BE49-F238E27FC236}">
                <a16:creationId xmlns:a16="http://schemas.microsoft.com/office/drawing/2014/main" id="{FD245598-F742-4085-9AD8-8010BBA9B9B6}"/>
              </a:ext>
            </a:extLst>
          </p:cNvPr>
          <p:cNvSpPr txBox="1"/>
          <p:nvPr/>
        </p:nvSpPr>
        <p:spPr>
          <a:xfrm>
            <a:off x="265686" y="89351"/>
            <a:ext cx="7148945" cy="769441"/>
          </a:xfrm>
          <a:prstGeom prst="rect">
            <a:avLst/>
          </a:prstGeom>
          <a:noFill/>
        </p:spPr>
        <p:txBody>
          <a:bodyPr wrap="square" rtlCol="0">
            <a:spAutoFit/>
          </a:bodyPr>
          <a:lstStyle/>
          <a:p>
            <a:r>
              <a:rPr lang="en-US" sz="4400">
                <a:solidFill>
                  <a:schemeClr val="bg1"/>
                </a:solidFill>
              </a:rPr>
              <a:t>Annual Expenses</a:t>
            </a:r>
          </a:p>
        </p:txBody>
      </p:sp>
      <p:sp>
        <p:nvSpPr>
          <p:cNvPr id="5" name="TextBox 4">
            <a:extLst>
              <a:ext uri="{FF2B5EF4-FFF2-40B4-BE49-F238E27FC236}">
                <a16:creationId xmlns:a16="http://schemas.microsoft.com/office/drawing/2014/main" id="{5C32B253-EF03-4400-964C-F3F3F6CE6F76}"/>
              </a:ext>
            </a:extLst>
          </p:cNvPr>
          <p:cNvSpPr txBox="1"/>
          <p:nvPr/>
        </p:nvSpPr>
        <p:spPr>
          <a:xfrm>
            <a:off x="265686" y="6502523"/>
            <a:ext cx="5597235" cy="307777"/>
          </a:xfrm>
          <a:prstGeom prst="rect">
            <a:avLst/>
          </a:prstGeom>
          <a:noFill/>
        </p:spPr>
        <p:txBody>
          <a:bodyPr wrap="square" lIns="91440" tIns="45720" rIns="91440" bIns="45720" anchor="t">
            <a:spAutoFit/>
          </a:bodyPr>
          <a:lstStyle/>
          <a:p>
            <a:r>
              <a:rPr lang="en-US" sz="1400" b="0" i="0" u="none" strike="noStrike">
                <a:solidFill>
                  <a:schemeClr val="bg1"/>
                </a:solidFill>
                <a:effectLst/>
                <a:latin typeface="+mj-lt"/>
              </a:rPr>
              <a:t>TOTAL ANNUAL HR BUDGET</a:t>
            </a:r>
            <a:r>
              <a:rPr lang="en-US" sz="1400">
                <a:solidFill>
                  <a:schemeClr val="bg1"/>
                </a:solidFill>
                <a:latin typeface="+mj-lt"/>
              </a:rPr>
              <a:t>      </a:t>
            </a:r>
            <a:r>
              <a:rPr lang="en-US" sz="1400" b="0" i="0" u="none" strike="noStrike">
                <a:solidFill>
                  <a:schemeClr val="bg1"/>
                </a:solidFill>
                <a:effectLst/>
                <a:latin typeface="+mj-lt"/>
              </a:rPr>
              <a:t>$1,984,516</a:t>
            </a:r>
            <a:r>
              <a:rPr lang="en-US" sz="1400">
                <a:solidFill>
                  <a:schemeClr val="bg1"/>
                </a:solidFill>
                <a:latin typeface="+mj-lt"/>
              </a:rPr>
              <a:t> </a:t>
            </a:r>
          </a:p>
        </p:txBody>
      </p:sp>
    </p:spTree>
    <p:custDataLst>
      <p:tags r:id="rId1"/>
    </p:custDataLst>
    <p:extLst>
      <p:ext uri="{BB962C8B-B14F-4D97-AF65-F5344CB8AC3E}">
        <p14:creationId xmlns:p14="http://schemas.microsoft.com/office/powerpoint/2010/main" val="1502916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E17895-0A1D-4870-946A-E25394181028}"/>
              </a:ext>
            </a:extLst>
          </p:cNvPr>
          <p:cNvPicPr>
            <a:picLocks noChangeAspect="1"/>
          </p:cNvPicPr>
          <p:nvPr/>
        </p:nvPicPr>
        <p:blipFill>
          <a:blip r:embed="rId4"/>
          <a:stretch>
            <a:fillRect/>
          </a:stretch>
        </p:blipFill>
        <p:spPr>
          <a:xfrm>
            <a:off x="3917250" y="1300856"/>
            <a:ext cx="8009306" cy="4686211"/>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CCB0D718-C789-7679-608E-5727ADCFEFAC}"/>
              </a:ext>
            </a:extLst>
          </p:cNvPr>
          <p:cNvSpPr txBox="1"/>
          <p:nvPr/>
        </p:nvSpPr>
        <p:spPr>
          <a:xfrm>
            <a:off x="7702060" y="6354330"/>
            <a:ext cx="4688785" cy="369332"/>
          </a:xfrm>
          <a:prstGeom prst="rect">
            <a:avLst/>
          </a:prstGeom>
          <a:noFill/>
        </p:spPr>
        <p:txBody>
          <a:bodyPr wrap="square">
            <a:spAutoFit/>
          </a:bodyPr>
          <a:lstStyle/>
          <a:p>
            <a:r>
              <a:rPr lang="en-US">
                <a:solidFill>
                  <a:schemeClr val="bg1"/>
                </a:solidFill>
              </a:rPr>
              <a:t>https://cryptorank.io/ieo-platforms-roi</a:t>
            </a:r>
          </a:p>
        </p:txBody>
      </p:sp>
      <p:sp>
        <p:nvSpPr>
          <p:cNvPr id="7" name="TextBox 6">
            <a:extLst>
              <a:ext uri="{FF2B5EF4-FFF2-40B4-BE49-F238E27FC236}">
                <a16:creationId xmlns:a16="http://schemas.microsoft.com/office/drawing/2014/main" id="{1DA16C95-54DE-D44D-AAD9-B7C07B0E106F}"/>
              </a:ext>
            </a:extLst>
          </p:cNvPr>
          <p:cNvSpPr txBox="1"/>
          <p:nvPr/>
        </p:nvSpPr>
        <p:spPr>
          <a:xfrm>
            <a:off x="339366" y="1029796"/>
            <a:ext cx="3440781" cy="5509200"/>
          </a:xfrm>
          <a:prstGeom prst="rect">
            <a:avLst/>
          </a:prstGeom>
          <a:noFill/>
        </p:spPr>
        <p:txBody>
          <a:bodyPr wrap="square">
            <a:spAutoFit/>
          </a:bodyPr>
          <a:lstStyle/>
          <a:p>
            <a:pPr algn="ctr"/>
            <a:r>
              <a:rPr lang="en-US" sz="3200" b="0" i="0" dirty="0">
                <a:solidFill>
                  <a:schemeClr val="bg1"/>
                </a:solidFill>
                <a:effectLst/>
                <a:latin typeface="Rubik"/>
              </a:rPr>
              <a:t>By achieving their average return of 3136% we can maximize the incentive to study participants, partner integrations, and plugin developers to contribut</a:t>
            </a:r>
            <a:r>
              <a:rPr lang="en-US" sz="3200" dirty="0">
                <a:solidFill>
                  <a:schemeClr val="bg1"/>
                </a:solidFill>
                <a:latin typeface="Rubik"/>
              </a:rPr>
              <a:t>e to the project.</a:t>
            </a:r>
            <a:endParaRPr lang="en-US" sz="3200" b="0" i="0" dirty="0">
              <a:solidFill>
                <a:schemeClr val="bg1"/>
              </a:solidFill>
              <a:effectLst/>
              <a:latin typeface="Rubik"/>
            </a:endParaRPr>
          </a:p>
        </p:txBody>
      </p:sp>
      <p:sp>
        <p:nvSpPr>
          <p:cNvPr id="8" name="TextBox 7">
            <a:extLst>
              <a:ext uri="{FF2B5EF4-FFF2-40B4-BE49-F238E27FC236}">
                <a16:creationId xmlns:a16="http://schemas.microsoft.com/office/drawing/2014/main" id="{48127759-C218-570B-D9B1-CC5EC76C6121}"/>
              </a:ext>
            </a:extLst>
          </p:cNvPr>
          <p:cNvSpPr txBox="1"/>
          <p:nvPr/>
        </p:nvSpPr>
        <p:spPr>
          <a:xfrm>
            <a:off x="546755" y="102597"/>
            <a:ext cx="11142482" cy="830997"/>
          </a:xfrm>
          <a:prstGeom prst="rect">
            <a:avLst/>
          </a:prstGeom>
          <a:noFill/>
        </p:spPr>
        <p:txBody>
          <a:bodyPr wrap="square">
            <a:spAutoFit/>
          </a:bodyPr>
          <a:lstStyle/>
          <a:p>
            <a:pPr algn="ctr"/>
            <a:r>
              <a:rPr lang="en-US" sz="4800" b="0" i="0">
                <a:solidFill>
                  <a:schemeClr val="bg1"/>
                </a:solidFill>
                <a:effectLst/>
                <a:latin typeface="Rubik"/>
              </a:rPr>
              <a:t>Our Goal is </a:t>
            </a:r>
            <a:r>
              <a:rPr lang="en-US" sz="4800">
                <a:solidFill>
                  <a:schemeClr val="bg1"/>
                </a:solidFill>
                <a:latin typeface="Rubik"/>
              </a:rPr>
              <a:t>an </a:t>
            </a:r>
            <a:r>
              <a:rPr lang="en-US" sz="4800" b="0" i="0">
                <a:solidFill>
                  <a:schemeClr val="bg1"/>
                </a:solidFill>
                <a:effectLst/>
                <a:latin typeface="Rubik"/>
              </a:rPr>
              <a:t>IEO on Binance Launchpad</a:t>
            </a:r>
          </a:p>
        </p:txBody>
      </p:sp>
    </p:spTree>
    <p:custDataLst>
      <p:tags r:id="rId1"/>
    </p:custDataLst>
    <p:extLst>
      <p:ext uri="{BB962C8B-B14F-4D97-AF65-F5344CB8AC3E}">
        <p14:creationId xmlns:p14="http://schemas.microsoft.com/office/powerpoint/2010/main" val="2184217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26E29055-C3A9-40A2-959A-7CE3542F41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72190" y="-171450"/>
            <a:ext cx="7647620" cy="6858000"/>
          </a:xfrm>
          <a:prstGeom prst="rect">
            <a:avLst/>
          </a:prstGeom>
        </p:spPr>
      </p:pic>
      <p:sp>
        <p:nvSpPr>
          <p:cNvPr id="8" name="TextBox 7">
            <a:extLst>
              <a:ext uri="{FF2B5EF4-FFF2-40B4-BE49-F238E27FC236}">
                <a16:creationId xmlns:a16="http://schemas.microsoft.com/office/drawing/2014/main" id="{B0BAC480-DA57-4370-9583-97160527C07F}"/>
              </a:ext>
            </a:extLst>
          </p:cNvPr>
          <p:cNvSpPr txBox="1"/>
          <p:nvPr/>
        </p:nvSpPr>
        <p:spPr>
          <a:xfrm>
            <a:off x="470262" y="171450"/>
            <a:ext cx="11251475" cy="1200329"/>
          </a:xfrm>
          <a:prstGeom prst="rect">
            <a:avLst/>
          </a:prstGeom>
          <a:noFill/>
        </p:spPr>
        <p:txBody>
          <a:bodyPr wrap="square" lIns="91440" tIns="45720" rIns="91440" bIns="45720" rtlCol="0" anchor="t">
            <a:spAutoFit/>
          </a:bodyPr>
          <a:lstStyle/>
          <a:p>
            <a:pPr algn="ctr"/>
            <a:r>
              <a:rPr lang="en-US" sz="3600" dirty="0">
                <a:solidFill>
                  <a:schemeClr val="bg1"/>
                </a:solidFill>
                <a:latin typeface="THICCCBOI Light" panose="00000400000000000000" pitchFamily="2" charset="0"/>
              </a:rPr>
              <a:t>Due to the high cost of research, we know very a tiny fraction of what is left to be discovered.</a:t>
            </a:r>
            <a:endParaRPr lang="en-US" sz="3600" dirty="0">
              <a:latin typeface="THICCCBOI Light" panose="00000400000000000000" pitchFamily="2" charset="0"/>
            </a:endParaRPr>
          </a:p>
        </p:txBody>
      </p:sp>
      <p:pic>
        <p:nvPicPr>
          <p:cNvPr id="6" name="Picture 5" descr="A picture containing text, electronics&#10;&#10;Description automatically generated">
            <a:extLst>
              <a:ext uri="{FF2B5EF4-FFF2-40B4-BE49-F238E27FC236}">
                <a16:creationId xmlns:a16="http://schemas.microsoft.com/office/drawing/2014/main" id="{B41DD60C-C5AD-45BE-BE5E-E685D0E90A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0780" y="1395324"/>
            <a:ext cx="5972174" cy="5972174"/>
          </a:xfrm>
          <a:prstGeom prst="rect">
            <a:avLst/>
          </a:prstGeom>
        </p:spPr>
      </p:pic>
      <p:pic>
        <p:nvPicPr>
          <p:cNvPr id="14" name="Picture 13" descr="A picture containing text, electronics&#10;&#10;Description automatically generated">
            <a:extLst>
              <a:ext uri="{FF2B5EF4-FFF2-40B4-BE49-F238E27FC236}">
                <a16:creationId xmlns:a16="http://schemas.microsoft.com/office/drawing/2014/main" id="{9A65129C-88A1-4AE9-885D-C687998E4E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046" y="1362209"/>
            <a:ext cx="6038404" cy="6038404"/>
          </a:xfrm>
          <a:prstGeom prst="rect">
            <a:avLst/>
          </a:prstGeom>
        </p:spPr>
      </p:pic>
    </p:spTree>
    <p:custDataLst>
      <p:tags r:id="rId1"/>
    </p:custDataLst>
    <p:extLst>
      <p:ext uri="{BB962C8B-B14F-4D97-AF65-F5344CB8AC3E}">
        <p14:creationId xmlns:p14="http://schemas.microsoft.com/office/powerpoint/2010/main" val="83194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8F5D34E-F679-45F4-BFC9-B9B401E5FD9F}"/>
              </a:ext>
            </a:extLst>
          </p:cNvPr>
          <p:cNvSpPr>
            <a:spLocks noGrp="1"/>
          </p:cNvSpPr>
          <p:nvPr>
            <p:ph type="title" idx="4294967295"/>
          </p:nvPr>
        </p:nvSpPr>
        <p:spPr>
          <a:xfrm>
            <a:off x="337415" y="177964"/>
            <a:ext cx="11159167" cy="688975"/>
          </a:xfrm>
        </p:spPr>
        <p:txBody>
          <a:bodyPr>
            <a:normAutofit fontScale="90000"/>
          </a:bodyPr>
          <a:lstStyle/>
          <a:p>
            <a:r>
              <a:rPr lang="en-US" noProof="0" dirty="0"/>
              <a:t>Tokenomics are a Combination of Optimal </a:t>
            </a:r>
            <a:endParaRPr lang="en-US" dirty="0"/>
          </a:p>
        </p:txBody>
      </p:sp>
      <p:graphicFrame>
        <p:nvGraphicFramePr>
          <p:cNvPr id="4" name="Table 3">
            <a:extLst>
              <a:ext uri="{FF2B5EF4-FFF2-40B4-BE49-F238E27FC236}">
                <a16:creationId xmlns:a16="http://schemas.microsoft.com/office/drawing/2014/main" id="{B9BC4B22-4943-4109-B5AB-BC7B7F23B173}"/>
              </a:ext>
            </a:extLst>
          </p:cNvPr>
          <p:cNvGraphicFramePr>
            <a:graphicFrameLocks noGrp="1"/>
          </p:cNvGraphicFramePr>
          <p:nvPr>
            <p:extLst>
              <p:ext uri="{D42A27DB-BD31-4B8C-83A1-F6EECF244321}">
                <p14:modId xmlns:p14="http://schemas.microsoft.com/office/powerpoint/2010/main" val="1179911349"/>
              </p:ext>
            </p:extLst>
          </p:nvPr>
        </p:nvGraphicFramePr>
        <p:xfrm>
          <a:off x="430823" y="1076721"/>
          <a:ext cx="11065760" cy="2818936"/>
        </p:xfrm>
        <a:graphic>
          <a:graphicData uri="http://schemas.openxmlformats.org/drawingml/2006/table">
            <a:tbl>
              <a:tblPr/>
              <a:tblGrid>
                <a:gridCol w="2587585">
                  <a:extLst>
                    <a:ext uri="{9D8B030D-6E8A-4147-A177-3AD203B41FA5}">
                      <a16:colId xmlns:a16="http://schemas.microsoft.com/office/drawing/2014/main" val="1974802153"/>
                    </a:ext>
                  </a:extLst>
                </a:gridCol>
                <a:gridCol w="1116270">
                  <a:extLst>
                    <a:ext uri="{9D8B030D-6E8A-4147-A177-3AD203B41FA5}">
                      <a16:colId xmlns:a16="http://schemas.microsoft.com/office/drawing/2014/main" val="1715137207"/>
                    </a:ext>
                  </a:extLst>
                </a:gridCol>
                <a:gridCol w="588242">
                  <a:extLst>
                    <a:ext uri="{9D8B030D-6E8A-4147-A177-3AD203B41FA5}">
                      <a16:colId xmlns:a16="http://schemas.microsoft.com/office/drawing/2014/main" val="4175419963"/>
                    </a:ext>
                  </a:extLst>
                </a:gridCol>
                <a:gridCol w="1154097">
                  <a:extLst>
                    <a:ext uri="{9D8B030D-6E8A-4147-A177-3AD203B41FA5}">
                      <a16:colId xmlns:a16="http://schemas.microsoft.com/office/drawing/2014/main" val="2921437035"/>
                    </a:ext>
                  </a:extLst>
                </a:gridCol>
                <a:gridCol w="1411550">
                  <a:extLst>
                    <a:ext uri="{9D8B030D-6E8A-4147-A177-3AD203B41FA5}">
                      <a16:colId xmlns:a16="http://schemas.microsoft.com/office/drawing/2014/main" val="1402516294"/>
                    </a:ext>
                  </a:extLst>
                </a:gridCol>
                <a:gridCol w="1404859">
                  <a:extLst>
                    <a:ext uri="{9D8B030D-6E8A-4147-A177-3AD203B41FA5}">
                      <a16:colId xmlns:a16="http://schemas.microsoft.com/office/drawing/2014/main" val="1028182262"/>
                    </a:ext>
                  </a:extLst>
                </a:gridCol>
                <a:gridCol w="2803157">
                  <a:extLst>
                    <a:ext uri="{9D8B030D-6E8A-4147-A177-3AD203B41FA5}">
                      <a16:colId xmlns:a16="http://schemas.microsoft.com/office/drawing/2014/main" val="176033461"/>
                    </a:ext>
                  </a:extLst>
                </a:gridCol>
              </a:tblGrid>
              <a:tr h="249382">
                <a:tc>
                  <a:txBody>
                    <a:bodyPr/>
                    <a:lstStyle/>
                    <a:p>
                      <a:pPr algn="ctr" fontAlgn="b"/>
                      <a:r>
                        <a:rPr lang="en-US" sz="1800" b="0" i="0" u="none" strike="noStrike" dirty="0">
                          <a:solidFill>
                            <a:srgbClr val="D54773"/>
                          </a:solidFill>
                          <a:effectLst/>
                          <a:latin typeface="THICCCBOI" panose="00000800000000000000" pitchFamily="2" charset="0"/>
                        </a:rPr>
                        <a:t>Stage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D54773"/>
                          </a:solidFill>
                          <a:effectLst/>
                          <a:latin typeface="THICCCBOI" panose="00000800000000000000" pitchFamily="2" charset="0"/>
                        </a:rPr>
                        <a:t>Tokens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D54773"/>
                          </a:solidFill>
                          <a:effectLst/>
                          <a:latin typeface="THICCCBOI" panose="00000800000000000000" pitchFamily="2" charset="0"/>
                        </a:rPr>
                        <a:t>Price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D54773"/>
                          </a:solidFill>
                          <a:effectLst/>
                          <a:latin typeface="THICCCBOI" panose="00000800000000000000" pitchFamily="2" charset="0"/>
                        </a:rPr>
                        <a:t>Value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D54773"/>
                          </a:solidFill>
                          <a:effectLst/>
                          <a:latin typeface="THICCCBOI" panose="00000800000000000000" pitchFamily="2" charset="0"/>
                        </a:rPr>
                        <a:t>Valuation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a:solidFill>
                            <a:srgbClr val="D54773"/>
                          </a:solidFill>
                          <a:effectLst/>
                          <a:latin typeface="THICCCBOI" panose="00000800000000000000" pitchFamily="2" charset="0"/>
                        </a:rPr>
                        <a:t>% Supply</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0" i="0" u="none" strike="noStrike" dirty="0">
                          <a:solidFill>
                            <a:srgbClr val="D54773"/>
                          </a:solidFill>
                          <a:effectLst/>
                          <a:latin typeface="THICCCBOI" panose="00000800000000000000" pitchFamily="2" charset="0"/>
                        </a:rPr>
                        <a:t>Description</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3581303"/>
                  </a:ext>
                </a:extLst>
              </a:tr>
              <a:tr h="369454">
                <a:tc>
                  <a:txBody>
                    <a:bodyPr/>
                    <a:lstStyle/>
                    <a:p>
                      <a:pPr algn="ctr" rtl="0" fontAlgn="b"/>
                      <a:r>
                        <a:rPr lang="en-US" sz="1400" b="0" dirty="0">
                          <a:solidFill>
                            <a:schemeClr val="bg1"/>
                          </a:solidFill>
                          <a:effectLst/>
                          <a:latin typeface="Calibri" panose="020F0502020204030204" pitchFamily="34" charset="0"/>
                        </a:rPr>
                        <a:t>Pre-Sale to Prepare for IEO</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dirty="0">
                          <a:solidFill>
                            <a:schemeClr val="bg1"/>
                          </a:solidFill>
                          <a:effectLst/>
                          <a:latin typeface="Calibri" panose="020F0502020204030204" pitchFamily="34" charset="0"/>
                        </a:rPr>
                        <a:t>978,000,000</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dirty="0">
                          <a:solidFill>
                            <a:schemeClr val="bg1"/>
                          </a:solidFill>
                          <a:effectLst/>
                          <a:latin typeface="Calibri" panose="020F0502020204030204" pitchFamily="34" charset="0"/>
                        </a:rPr>
                        <a:t>$0.005</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dirty="0">
                          <a:solidFill>
                            <a:schemeClr val="bg1"/>
                          </a:solidFill>
                          <a:effectLst/>
                          <a:latin typeface="Calibri" panose="020F0502020204030204" pitchFamily="34" charset="0"/>
                        </a:rPr>
                        <a:t>$4,890,000</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dirty="0">
                          <a:solidFill>
                            <a:schemeClr val="bg1"/>
                          </a:solidFill>
                          <a:effectLst/>
                          <a:latin typeface="Calibri" panose="020F0502020204030204" pitchFamily="34" charset="0"/>
                        </a:rPr>
                        <a:t>$30,000,000</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dirty="0">
                          <a:solidFill>
                            <a:schemeClr val="bg1"/>
                          </a:solidFill>
                          <a:effectLst/>
                          <a:latin typeface="Calibri" panose="020F0502020204030204" pitchFamily="34" charset="0"/>
                        </a:rPr>
                        <a:t>16.30%</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dirty="0">
                          <a:solidFill>
                            <a:schemeClr val="bg1"/>
                          </a:solidFill>
                          <a:effectLst/>
                          <a:latin typeface="Calibri" panose="020F0502020204030204" pitchFamily="34" charset="0"/>
                        </a:rPr>
                        <a:t>Fund developer support in an array of languages and integrate with as many data silo partners as possible</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1457400"/>
                  </a:ext>
                </a:extLst>
              </a:tr>
              <a:tr h="369454">
                <a:tc>
                  <a:txBody>
                    <a:bodyPr/>
                    <a:lstStyle/>
                    <a:p>
                      <a:pPr algn="ctr" rtl="0" fontAlgn="b"/>
                      <a:r>
                        <a:rPr lang="en-US" sz="1400" b="0" dirty="0">
                          <a:solidFill>
                            <a:schemeClr val="bg1"/>
                          </a:solidFill>
                          <a:effectLst/>
                          <a:latin typeface="Calibri" panose="020F0502020204030204" pitchFamily="34" charset="0"/>
                        </a:rPr>
                        <a:t>Initial Exchange Offering (IEO)</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dirty="0">
                          <a:solidFill>
                            <a:schemeClr val="bg1"/>
                          </a:solidFill>
                          <a:effectLst/>
                          <a:latin typeface="Calibri" panose="020F0502020204030204" pitchFamily="34" charset="0"/>
                        </a:rPr>
                        <a:t>420,000,000</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dirty="0">
                          <a:solidFill>
                            <a:schemeClr val="bg1"/>
                          </a:solidFill>
                          <a:effectLst/>
                          <a:latin typeface="Calibri" panose="020F0502020204030204" pitchFamily="34" charset="0"/>
                        </a:rPr>
                        <a:t>$0.01</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dirty="0">
                          <a:solidFill>
                            <a:schemeClr val="bg1"/>
                          </a:solidFill>
                          <a:effectLst/>
                          <a:latin typeface="Calibri" panose="020F0502020204030204" pitchFamily="34" charset="0"/>
                        </a:rPr>
                        <a:t>$4,200,000</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dirty="0">
                          <a:solidFill>
                            <a:schemeClr val="bg1"/>
                          </a:solidFill>
                          <a:effectLst/>
                          <a:latin typeface="Calibri" panose="020F0502020204030204" pitchFamily="34" charset="0"/>
                        </a:rPr>
                        <a:t>$60,000,000</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dirty="0">
                          <a:solidFill>
                            <a:schemeClr val="bg1"/>
                          </a:solidFill>
                          <a:effectLst/>
                          <a:latin typeface="Calibri" panose="020F0502020204030204" pitchFamily="34" charset="0"/>
                        </a:rPr>
                        <a:t>7.00%</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dirty="0">
                          <a:solidFill>
                            <a:schemeClr val="bg1"/>
                          </a:solidFill>
                          <a:effectLst/>
                          <a:latin typeface="Calibri" panose="020F0502020204030204" pitchFamily="34" charset="0"/>
                        </a:rPr>
                        <a:t>Initial Exchange Offering (IEO)</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3451948"/>
                  </a:ext>
                </a:extLst>
              </a:tr>
              <a:tr h="369454">
                <a:tc>
                  <a:txBody>
                    <a:bodyPr/>
                    <a:lstStyle/>
                    <a:p>
                      <a:pPr algn="ctr" rtl="0" fontAlgn="b"/>
                      <a:r>
                        <a:rPr lang="en-US" sz="1400" b="0" dirty="0">
                          <a:solidFill>
                            <a:schemeClr val="bg1"/>
                          </a:solidFill>
                          <a:effectLst/>
                          <a:latin typeface="Calibri" panose="020F0502020204030204" pitchFamily="34" charset="0"/>
                        </a:rPr>
                        <a:t>Data Silo Integrations Ecosystem</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a:solidFill>
                            <a:schemeClr val="bg1"/>
                          </a:solidFill>
                          <a:effectLst/>
                          <a:latin typeface="Calibri" panose="020F0502020204030204" pitchFamily="34" charset="0"/>
                        </a:rPr>
                        <a:t>1,800,000,000</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endParaRPr lang="en-US" sz="1400" b="0" dirty="0">
                        <a:solidFill>
                          <a:schemeClr val="bg1"/>
                        </a:solidFill>
                        <a:effectLst/>
                        <a:latin typeface="Calibri" panose="020F0502020204030204" pitchFamily="34"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endParaRPr lang="en-US" sz="1400">
                        <a:solidFill>
                          <a:schemeClr val="bg1"/>
                        </a:solidFill>
                        <a:effectLst/>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endParaRPr lang="en-US" sz="1400" b="0" dirty="0">
                        <a:solidFill>
                          <a:schemeClr val="bg1"/>
                        </a:solidFill>
                        <a:effectLst/>
                        <a:latin typeface="Calibri" panose="020F0502020204030204" pitchFamily="34"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dirty="0">
                          <a:solidFill>
                            <a:schemeClr val="bg1"/>
                          </a:solidFill>
                          <a:effectLst/>
                          <a:latin typeface="Calibri" panose="020F0502020204030204" pitchFamily="34" charset="0"/>
                        </a:rPr>
                        <a:t>30.00%</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dirty="0">
                          <a:solidFill>
                            <a:schemeClr val="bg1"/>
                          </a:solidFill>
                          <a:effectLst/>
                          <a:latin typeface="Calibri" panose="020F0502020204030204" pitchFamily="34" charset="0"/>
                        </a:rPr>
                        <a:t>Integrations Ecosystem</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7436827"/>
                  </a:ext>
                </a:extLst>
              </a:tr>
              <a:tr h="369454">
                <a:tc>
                  <a:txBody>
                    <a:bodyPr/>
                    <a:lstStyle/>
                    <a:p>
                      <a:pPr algn="ctr" rtl="0" fontAlgn="b"/>
                      <a:r>
                        <a:rPr lang="en-US" sz="1400" b="0" dirty="0">
                          <a:solidFill>
                            <a:schemeClr val="bg1"/>
                          </a:solidFill>
                          <a:effectLst/>
                          <a:latin typeface="Calibri" panose="020F0502020204030204" pitchFamily="34" charset="0"/>
                        </a:rPr>
                        <a:t>Study Participant Compensation</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a:solidFill>
                            <a:schemeClr val="bg1"/>
                          </a:solidFill>
                          <a:effectLst/>
                          <a:latin typeface="Calibri" panose="020F0502020204030204" pitchFamily="34" charset="0"/>
                        </a:rPr>
                        <a:t>2,202,000,000</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endParaRPr lang="en-US" sz="1400" b="0">
                        <a:solidFill>
                          <a:schemeClr val="bg1"/>
                        </a:solidFill>
                        <a:effectLst/>
                        <a:latin typeface="Calibri" panose="020F0502020204030204" pitchFamily="34"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endParaRPr lang="en-US" sz="1400">
                        <a:solidFill>
                          <a:schemeClr val="bg1"/>
                        </a:solidFill>
                        <a:effectLst/>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endParaRPr lang="en-US" sz="1400" b="0">
                        <a:solidFill>
                          <a:schemeClr val="bg1"/>
                        </a:solidFill>
                        <a:effectLst/>
                        <a:latin typeface="Calibri" panose="020F0502020204030204" pitchFamily="34"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dirty="0">
                          <a:solidFill>
                            <a:schemeClr val="bg1"/>
                          </a:solidFill>
                          <a:effectLst/>
                          <a:latin typeface="Calibri" panose="020F0502020204030204" pitchFamily="34" charset="0"/>
                        </a:rPr>
                        <a:t>36.70%</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dirty="0">
                          <a:solidFill>
                            <a:schemeClr val="bg1"/>
                          </a:solidFill>
                          <a:effectLst/>
                          <a:latin typeface="Calibri" panose="020F0502020204030204" pitchFamily="34" charset="0"/>
                        </a:rPr>
                        <a:t>Study Participant Compensation</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1988502"/>
                  </a:ext>
                </a:extLst>
              </a:tr>
              <a:tr h="369454">
                <a:tc>
                  <a:txBody>
                    <a:bodyPr/>
                    <a:lstStyle/>
                    <a:p>
                      <a:pPr algn="ctr" rtl="0" fontAlgn="b"/>
                      <a:r>
                        <a:rPr lang="en-US" sz="1400" b="0" dirty="0">
                          <a:solidFill>
                            <a:schemeClr val="bg1"/>
                          </a:solidFill>
                          <a:effectLst/>
                          <a:latin typeface="Calibri" panose="020F0502020204030204" pitchFamily="34" charset="0"/>
                        </a:rPr>
                        <a:t>Pre-Genesis Contributors &amp; Advisors</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a:solidFill>
                            <a:schemeClr val="bg1"/>
                          </a:solidFill>
                          <a:effectLst/>
                          <a:latin typeface="Calibri" panose="020F0502020204030204" pitchFamily="34" charset="0"/>
                        </a:rPr>
                        <a:t>600,000,000</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endParaRPr lang="en-US" sz="1400" b="0">
                        <a:solidFill>
                          <a:schemeClr val="bg1"/>
                        </a:solidFill>
                        <a:effectLst/>
                        <a:latin typeface="Calibri" panose="020F0502020204030204" pitchFamily="34"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endParaRPr lang="en-US" sz="1400">
                        <a:solidFill>
                          <a:schemeClr val="bg1"/>
                        </a:solidFill>
                        <a:effectLst/>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endParaRPr lang="en-US" sz="1400" b="0">
                        <a:solidFill>
                          <a:schemeClr val="bg1"/>
                        </a:solidFill>
                        <a:effectLst/>
                        <a:latin typeface="Calibri" panose="020F0502020204030204" pitchFamily="34"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dirty="0">
                          <a:solidFill>
                            <a:schemeClr val="bg1"/>
                          </a:solidFill>
                          <a:effectLst/>
                          <a:latin typeface="Calibri" panose="020F0502020204030204" pitchFamily="34" charset="0"/>
                        </a:rPr>
                        <a:t>10.00%</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dirty="0">
                          <a:solidFill>
                            <a:schemeClr val="bg1"/>
                          </a:solidFill>
                          <a:effectLst/>
                          <a:latin typeface="Calibri" panose="020F0502020204030204" pitchFamily="34" charset="0"/>
                        </a:rPr>
                        <a:t>Pre-Genesis Contributors &amp; Advisors</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4138594"/>
                  </a:ext>
                </a:extLst>
              </a:tr>
              <a:tr h="369454">
                <a:tc>
                  <a:txBody>
                    <a:bodyPr/>
                    <a:lstStyle/>
                    <a:p>
                      <a:pPr algn="ctr" rtl="0" fontAlgn="b"/>
                      <a:r>
                        <a:rPr lang="en-US" sz="1400" b="0" dirty="0">
                          <a:solidFill>
                            <a:schemeClr val="bg1"/>
                          </a:solidFill>
                          <a:effectLst/>
                          <a:latin typeface="Calibri" panose="020F0502020204030204" pitchFamily="34" charset="0"/>
                        </a:rPr>
                        <a:t>Total</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dirty="0">
                          <a:solidFill>
                            <a:schemeClr val="bg1"/>
                          </a:solidFill>
                          <a:effectLst/>
                          <a:latin typeface="Calibri" panose="020F0502020204030204" pitchFamily="34" charset="0"/>
                        </a:rPr>
                        <a:t>6,000,000,000</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endParaRPr lang="en-US" sz="1400" dirty="0">
                        <a:solidFill>
                          <a:schemeClr val="bg1"/>
                        </a:solidFill>
                        <a:effectLst/>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dirty="0">
                          <a:solidFill>
                            <a:schemeClr val="bg1"/>
                          </a:solidFill>
                          <a:effectLst/>
                          <a:latin typeface="Calibri" panose="020F0502020204030204" pitchFamily="34" charset="0"/>
                        </a:rPr>
                        <a:t>$9,090,000</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endParaRPr lang="en-US" sz="1400" b="0" dirty="0">
                        <a:solidFill>
                          <a:schemeClr val="bg1"/>
                        </a:solidFill>
                        <a:effectLst/>
                        <a:latin typeface="Calibri" panose="020F0502020204030204" pitchFamily="34"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dirty="0">
                          <a:solidFill>
                            <a:schemeClr val="bg1"/>
                          </a:solidFill>
                          <a:effectLst/>
                          <a:latin typeface="Calibri" panose="020F0502020204030204" pitchFamily="34" charset="0"/>
                        </a:rPr>
                        <a:t>100.00%</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400" b="0" dirty="0">
                          <a:solidFill>
                            <a:schemeClr val="bg1"/>
                          </a:solidFill>
                          <a:effectLst/>
                          <a:latin typeface="Calibri" panose="020F0502020204030204" pitchFamily="34" charset="0"/>
                        </a:rPr>
                        <a:t>Total</a:t>
                      </a: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3813664"/>
                  </a:ext>
                </a:extLst>
              </a:tr>
            </a:tbl>
          </a:graphicData>
        </a:graphic>
      </p:graphicFrame>
      <p:pic>
        <p:nvPicPr>
          <p:cNvPr id="2050" name="Picture 2">
            <a:extLst>
              <a:ext uri="{FF2B5EF4-FFF2-40B4-BE49-F238E27FC236}">
                <a16:creationId xmlns:a16="http://schemas.microsoft.com/office/drawing/2014/main" id="{A91ED9DA-D051-53BB-F7AD-0FEB0629F1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8412" y="3976205"/>
            <a:ext cx="4373072" cy="270383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77591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rgbClr val="13111A"/>
        </a:solidFill>
        <a:effectLst/>
      </p:bgPr>
    </p:bg>
    <p:spTree>
      <p:nvGrpSpPr>
        <p:cNvPr id="1" name=""/>
        <p:cNvGrpSpPr/>
        <p:nvPr/>
      </p:nvGrpSpPr>
      <p:grpSpPr>
        <a:xfrm>
          <a:off x="0" y="0"/>
          <a:ext cx="0" cy="0"/>
          <a:chOff x="0" y="0"/>
          <a:chExt cx="0" cy="0"/>
        </a:xfrm>
      </p:grpSpPr>
      <p:sp>
        <p:nvSpPr>
          <p:cNvPr id="365" name="Title 364">
            <a:extLst>
              <a:ext uri="{FF2B5EF4-FFF2-40B4-BE49-F238E27FC236}">
                <a16:creationId xmlns:a16="http://schemas.microsoft.com/office/drawing/2014/main" id="{93AD7ABD-C576-4BB6-A3AE-23B58DE5720D}"/>
              </a:ext>
            </a:extLst>
          </p:cNvPr>
          <p:cNvSpPr>
            <a:spLocks noGrp="1"/>
          </p:cNvSpPr>
          <p:nvPr>
            <p:ph type="title"/>
          </p:nvPr>
        </p:nvSpPr>
        <p:spPr>
          <a:xfrm>
            <a:off x="2990650" y="142819"/>
            <a:ext cx="5820697" cy="497060"/>
          </a:xfrm>
        </p:spPr>
        <p:txBody>
          <a:bodyPr>
            <a:normAutofit fontScale="90000"/>
          </a:bodyPr>
          <a:lstStyle/>
          <a:p>
            <a:r>
              <a:rPr lang="en-US" sz="3600"/>
              <a:t>Contributors</a:t>
            </a:r>
          </a:p>
        </p:txBody>
      </p:sp>
      <p:pic>
        <p:nvPicPr>
          <p:cNvPr id="43" name="Picture Placeholder 42">
            <a:extLst>
              <a:ext uri="{FF2B5EF4-FFF2-40B4-BE49-F238E27FC236}">
                <a16:creationId xmlns:a16="http://schemas.microsoft.com/office/drawing/2014/main" id="{489694FF-09A3-47B9-B459-215DAA4A0465}"/>
              </a:ext>
            </a:extLst>
          </p:cNvPr>
          <p:cNvPicPr>
            <a:picLocks noGrp="1" noChangeAspect="1"/>
          </p:cNvPicPr>
          <p:nvPr>
            <p:ph type="pic" sz="quarter" idx="16"/>
          </p:nvPr>
        </p:nvPicPr>
        <p:blipFill rotWithShape="1">
          <a:blip r:embed="rId4">
            <a:grayscl/>
            <a:extLst>
              <a:ext uri="{28A0092B-C50C-407E-A947-70E740481C1C}">
                <a14:useLocalDpi xmlns:a14="http://schemas.microsoft.com/office/drawing/2010/main" val="0"/>
              </a:ext>
            </a:extLst>
          </a:blip>
          <a:srcRect b="17161"/>
          <a:stretch/>
        </p:blipFill>
        <p:spPr>
          <a:xfrm>
            <a:off x="9519950" y="769829"/>
            <a:ext cx="1303961" cy="1334028"/>
          </a:xfrm>
        </p:spPr>
      </p:pic>
      <p:pic>
        <p:nvPicPr>
          <p:cNvPr id="47" name="Picture Placeholder 46">
            <a:extLst>
              <a:ext uri="{FF2B5EF4-FFF2-40B4-BE49-F238E27FC236}">
                <a16:creationId xmlns:a16="http://schemas.microsoft.com/office/drawing/2014/main" id="{6DE80A00-9E8B-4ACB-89B0-C4C0F33630EC}"/>
              </a:ext>
            </a:extLst>
          </p:cNvPr>
          <p:cNvPicPr>
            <a:picLocks noGrp="1" noChangeAspect="1"/>
          </p:cNvPicPr>
          <p:nvPr>
            <p:ph type="pic" sz="quarter" idx="39"/>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2906343" y="823409"/>
            <a:ext cx="1303961" cy="1303961"/>
          </a:xfrm>
        </p:spPr>
      </p:pic>
      <p:pic>
        <p:nvPicPr>
          <p:cNvPr id="51" name="Picture Placeholder 50">
            <a:extLst>
              <a:ext uri="{FF2B5EF4-FFF2-40B4-BE49-F238E27FC236}">
                <a16:creationId xmlns:a16="http://schemas.microsoft.com/office/drawing/2014/main" id="{6601BC64-FE14-4DB5-8B36-4E25B36713B9}"/>
              </a:ext>
            </a:extLst>
          </p:cNvPr>
          <p:cNvPicPr>
            <a:picLocks noGrp="1" noChangeAspect="1"/>
          </p:cNvPicPr>
          <p:nvPr>
            <p:ph type="pic" sz="quarter" idx="40"/>
          </p:nvPr>
        </p:nvPicPr>
        <p:blipFill>
          <a:blip r:embed="rId7">
            <a:grayscl/>
            <a:extLst>
              <a:ext uri="{28A0092B-C50C-407E-A947-70E740481C1C}">
                <a14:useLocalDpi xmlns:a14="http://schemas.microsoft.com/office/drawing/2010/main" val="0"/>
              </a:ext>
            </a:extLst>
          </a:blip>
          <a:srcRect/>
          <a:stretch/>
        </p:blipFill>
        <p:spPr>
          <a:xfrm>
            <a:off x="5028260" y="847984"/>
            <a:ext cx="1303961" cy="1303961"/>
          </a:xfrm>
        </p:spPr>
      </p:pic>
      <p:sp>
        <p:nvSpPr>
          <p:cNvPr id="261" name="Text Placeholder 260">
            <a:extLst>
              <a:ext uri="{FF2B5EF4-FFF2-40B4-BE49-F238E27FC236}">
                <a16:creationId xmlns:a16="http://schemas.microsoft.com/office/drawing/2014/main" id="{3B528EB5-E06C-4ED5-95D1-0FC922CC8750}"/>
              </a:ext>
            </a:extLst>
          </p:cNvPr>
          <p:cNvSpPr>
            <a:spLocks noGrp="1"/>
          </p:cNvSpPr>
          <p:nvPr>
            <p:ph type="body" sz="quarter" idx="19"/>
          </p:nvPr>
        </p:nvSpPr>
        <p:spPr>
          <a:xfrm>
            <a:off x="9522664" y="2202190"/>
            <a:ext cx="1446637" cy="274650"/>
          </a:xfrm>
        </p:spPr>
        <p:txBody>
          <a:bodyPr/>
          <a:lstStyle/>
          <a:p>
            <a:r>
              <a:rPr lang="en-US" dirty="0"/>
              <a:t>Mike P. Sinn</a:t>
            </a:r>
          </a:p>
        </p:txBody>
      </p:sp>
      <p:sp>
        <p:nvSpPr>
          <p:cNvPr id="262" name="Text Placeholder 261">
            <a:extLst>
              <a:ext uri="{FF2B5EF4-FFF2-40B4-BE49-F238E27FC236}">
                <a16:creationId xmlns:a16="http://schemas.microsoft.com/office/drawing/2014/main" id="{15B31211-4F58-4F2A-9E2D-66F461BF547C}"/>
              </a:ext>
            </a:extLst>
          </p:cNvPr>
          <p:cNvSpPr>
            <a:spLocks noGrp="1"/>
          </p:cNvSpPr>
          <p:nvPr>
            <p:ph type="body" sz="quarter" idx="20"/>
          </p:nvPr>
        </p:nvSpPr>
        <p:spPr>
          <a:xfrm>
            <a:off x="9156569" y="2440864"/>
            <a:ext cx="2039621" cy="987551"/>
          </a:xfrm>
        </p:spPr>
        <p:txBody>
          <a:bodyPr/>
          <a:lstStyle/>
          <a:p>
            <a:pPr>
              <a:lnSpc>
                <a:spcPct val="100000"/>
              </a:lnSpc>
            </a:pPr>
            <a:r>
              <a:rPr lang="en-US" dirty="0"/>
              <a:t>BSc Electrical Engineering and Physics, Decade of Root Cause Failure Analysis, Engineering Management, and Software Engineering Experience</a:t>
            </a:r>
          </a:p>
          <a:p>
            <a:pPr>
              <a:lnSpc>
                <a:spcPct val="150000"/>
              </a:lnSpc>
            </a:pPr>
            <a:br>
              <a:rPr lang="en-US" b="0" i="0" dirty="0">
                <a:solidFill>
                  <a:srgbClr val="B7B4C7"/>
                </a:solidFill>
                <a:effectLst/>
                <a:latin typeface="Thicccboi" panose="00000800000000000000" pitchFamily="2" charset="0"/>
              </a:rPr>
            </a:br>
            <a:br>
              <a:rPr lang="en-US" b="0" i="0" dirty="0">
                <a:solidFill>
                  <a:srgbClr val="B7B4C7"/>
                </a:solidFill>
                <a:effectLst/>
                <a:latin typeface="Thicccboi" panose="00000800000000000000" pitchFamily="2" charset="0"/>
              </a:rPr>
            </a:br>
            <a:endParaRPr lang="en-US" dirty="0"/>
          </a:p>
        </p:txBody>
      </p:sp>
      <p:sp>
        <p:nvSpPr>
          <p:cNvPr id="263" name="Text Placeholder 262">
            <a:extLst>
              <a:ext uri="{FF2B5EF4-FFF2-40B4-BE49-F238E27FC236}">
                <a16:creationId xmlns:a16="http://schemas.microsoft.com/office/drawing/2014/main" id="{AA6C7FBA-C196-4AE6-B167-6C55ED097412}"/>
              </a:ext>
            </a:extLst>
          </p:cNvPr>
          <p:cNvSpPr>
            <a:spLocks noGrp="1"/>
          </p:cNvSpPr>
          <p:nvPr>
            <p:ph type="body" sz="quarter" idx="21"/>
          </p:nvPr>
        </p:nvSpPr>
        <p:spPr>
          <a:xfrm>
            <a:off x="2876948" y="2215844"/>
            <a:ext cx="1323311" cy="450041"/>
          </a:xfrm>
        </p:spPr>
        <p:txBody>
          <a:bodyPr/>
          <a:lstStyle/>
          <a:p>
            <a:r>
              <a:rPr lang="en-US" dirty="0"/>
              <a:t>Andreas Melhede</a:t>
            </a:r>
          </a:p>
        </p:txBody>
      </p:sp>
      <p:sp>
        <p:nvSpPr>
          <p:cNvPr id="264" name="Text Placeholder 263">
            <a:extLst>
              <a:ext uri="{FF2B5EF4-FFF2-40B4-BE49-F238E27FC236}">
                <a16:creationId xmlns:a16="http://schemas.microsoft.com/office/drawing/2014/main" id="{4E5EE2B9-D150-453A-9E1D-D413883AC3CE}"/>
              </a:ext>
            </a:extLst>
          </p:cNvPr>
          <p:cNvSpPr>
            <a:spLocks noGrp="1"/>
          </p:cNvSpPr>
          <p:nvPr>
            <p:ph type="body" sz="quarter" idx="22"/>
          </p:nvPr>
        </p:nvSpPr>
        <p:spPr>
          <a:xfrm>
            <a:off x="2809754" y="2605868"/>
            <a:ext cx="1524679" cy="785266"/>
          </a:xfrm>
        </p:spPr>
        <p:txBody>
          <a:bodyPr/>
          <a:lstStyle/>
          <a:p>
            <a:pPr>
              <a:lnSpc>
                <a:spcPct val="100000"/>
              </a:lnSpc>
            </a:pPr>
            <a:r>
              <a:rPr lang="en-US" dirty="0"/>
              <a:t>Community Lead at FutrDAO &amp; Core Team at CureDAO</a:t>
            </a:r>
          </a:p>
          <a:p>
            <a:pPr>
              <a:lnSpc>
                <a:spcPct val="150000"/>
              </a:lnSpc>
            </a:pPr>
            <a:endParaRPr lang="en-US" dirty="0"/>
          </a:p>
        </p:txBody>
      </p:sp>
      <p:sp>
        <p:nvSpPr>
          <p:cNvPr id="265" name="Text Placeholder 264">
            <a:extLst>
              <a:ext uri="{FF2B5EF4-FFF2-40B4-BE49-F238E27FC236}">
                <a16:creationId xmlns:a16="http://schemas.microsoft.com/office/drawing/2014/main" id="{73864EC9-D7AB-4468-9F82-A19238933C17}"/>
              </a:ext>
            </a:extLst>
          </p:cNvPr>
          <p:cNvSpPr>
            <a:spLocks noGrp="1"/>
          </p:cNvSpPr>
          <p:nvPr>
            <p:ph type="body" sz="quarter" idx="23"/>
          </p:nvPr>
        </p:nvSpPr>
        <p:spPr>
          <a:xfrm>
            <a:off x="5178639" y="2234159"/>
            <a:ext cx="1152907" cy="353418"/>
          </a:xfrm>
        </p:spPr>
        <p:txBody>
          <a:bodyPr/>
          <a:lstStyle/>
          <a:p>
            <a:r>
              <a:rPr lang="en-US" dirty="0"/>
              <a:t>Vincenzo domina</a:t>
            </a:r>
          </a:p>
        </p:txBody>
      </p:sp>
      <p:sp>
        <p:nvSpPr>
          <p:cNvPr id="266" name="Text Placeholder 265">
            <a:extLst>
              <a:ext uri="{FF2B5EF4-FFF2-40B4-BE49-F238E27FC236}">
                <a16:creationId xmlns:a16="http://schemas.microsoft.com/office/drawing/2014/main" id="{07875ABF-89D4-4476-BEBD-FD3F3A524249}"/>
              </a:ext>
            </a:extLst>
          </p:cNvPr>
          <p:cNvSpPr>
            <a:spLocks noGrp="1"/>
          </p:cNvSpPr>
          <p:nvPr>
            <p:ph type="body" sz="quarter" idx="24"/>
          </p:nvPr>
        </p:nvSpPr>
        <p:spPr>
          <a:xfrm>
            <a:off x="4942227" y="2613851"/>
            <a:ext cx="1625730" cy="709334"/>
          </a:xfrm>
        </p:spPr>
        <p:txBody>
          <a:bodyPr/>
          <a:lstStyle/>
          <a:p>
            <a:pPr>
              <a:lnSpc>
                <a:spcPct val="100000"/>
              </a:lnSpc>
            </a:pPr>
            <a:r>
              <a:rPr lang="en-US" dirty="0"/>
              <a:t>Masters of Automotive Engineering | Frontend Developer &amp; Co-Founder at OpenCures</a:t>
            </a:r>
          </a:p>
        </p:txBody>
      </p:sp>
      <p:pic>
        <p:nvPicPr>
          <p:cNvPr id="30" name="Picture Placeholder 50">
            <a:extLst>
              <a:ext uri="{FF2B5EF4-FFF2-40B4-BE49-F238E27FC236}">
                <a16:creationId xmlns:a16="http://schemas.microsoft.com/office/drawing/2014/main" id="{CE0EEBEE-20E0-412D-96CF-E5FD76ACBB67}"/>
              </a:ext>
            </a:extLst>
          </p:cNvPr>
          <p:cNvPicPr>
            <a:picLocks noChangeAspect="1"/>
          </p:cNvPicPr>
          <p:nvPr/>
        </p:nvPicPr>
        <p:blipFill>
          <a:blip r:embed="rId8">
            <a:grayscl/>
            <a:extLst>
              <a:ext uri="{28A0092B-C50C-407E-A947-70E740481C1C}">
                <a14:useLocalDpi xmlns:a14="http://schemas.microsoft.com/office/drawing/2010/main" val="0"/>
              </a:ext>
            </a:extLst>
          </a:blip>
          <a:srcRect/>
          <a:stretch/>
        </p:blipFill>
        <p:spPr>
          <a:xfrm>
            <a:off x="3959558" y="3859346"/>
            <a:ext cx="1323311" cy="1323311"/>
          </a:xfrm>
          <a:prstGeom prst="ellipse">
            <a:avLst/>
          </a:prstGeom>
        </p:spPr>
      </p:pic>
      <p:pic>
        <p:nvPicPr>
          <p:cNvPr id="31" name="Picture Placeholder 54">
            <a:extLst>
              <a:ext uri="{FF2B5EF4-FFF2-40B4-BE49-F238E27FC236}">
                <a16:creationId xmlns:a16="http://schemas.microsoft.com/office/drawing/2014/main" id="{75137F16-3FCB-4AB8-8B75-8BFF3032515E}"/>
              </a:ext>
            </a:extLst>
          </p:cNvPr>
          <p:cNvPicPr>
            <a:picLocks noChangeAspect="1"/>
          </p:cNvPicPr>
          <p:nvPr/>
        </p:nvPicPr>
        <p:blipFill>
          <a:blip r:embed="rId9">
            <a:grayscl/>
            <a:extLst>
              <a:ext uri="{28A0092B-C50C-407E-A947-70E740481C1C}">
                <a14:useLocalDpi xmlns:a14="http://schemas.microsoft.com/office/drawing/2010/main" val="0"/>
              </a:ext>
            </a:extLst>
          </a:blip>
          <a:srcRect/>
          <a:stretch/>
        </p:blipFill>
        <p:spPr>
          <a:xfrm>
            <a:off x="1529293" y="3733064"/>
            <a:ext cx="1323312" cy="1323312"/>
          </a:xfrm>
          <a:prstGeom prst="ellipse">
            <a:avLst/>
          </a:prstGeom>
        </p:spPr>
      </p:pic>
      <p:sp>
        <p:nvSpPr>
          <p:cNvPr id="32" name="Text Placeholder 264">
            <a:extLst>
              <a:ext uri="{FF2B5EF4-FFF2-40B4-BE49-F238E27FC236}">
                <a16:creationId xmlns:a16="http://schemas.microsoft.com/office/drawing/2014/main" id="{0EDCA1F8-D47A-4574-AA42-F8A135C7B334}"/>
              </a:ext>
            </a:extLst>
          </p:cNvPr>
          <p:cNvSpPr txBox="1">
            <a:spLocks/>
          </p:cNvSpPr>
          <p:nvPr/>
        </p:nvSpPr>
        <p:spPr>
          <a:xfrm>
            <a:off x="3492564" y="5285329"/>
            <a:ext cx="2230246" cy="274482"/>
          </a:xfrm>
          <a:prstGeom prst="rect">
            <a:avLst/>
          </a:prstGeom>
        </p:spPr>
        <p:txBody>
          <a:bodyPr/>
          <a:lstStyle>
            <a:lvl1pPr marL="0" indent="0" algn="ctr"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200" kern="1200" cap="all" spc="200" baseline="0">
                <a:solidFill>
                  <a:schemeClr val="accent6"/>
                </a:solidFill>
                <a:latin typeface="+mj-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13111A"/>
              </a:buClr>
              <a:buSzPct val="100000"/>
              <a:buFont typeface="Calibri" panose="020F0502020204030204" pitchFamily="34" charset="0"/>
              <a:buNone/>
              <a:tabLst/>
              <a:defRPr/>
            </a:pPr>
            <a:r>
              <a:rPr kumimoji="0" lang="en-US" sz="1200" b="0" i="0" u="none" strike="noStrike" kern="1200" cap="all" spc="200" normalizeH="0" baseline="0" noProof="0">
                <a:ln>
                  <a:noFill/>
                </a:ln>
                <a:solidFill>
                  <a:srgbClr val="D54773"/>
                </a:solidFill>
                <a:effectLst/>
                <a:uLnTx/>
                <a:uFillTx/>
                <a:latin typeface="THICCCBOI"/>
                <a:ea typeface="+mn-ea"/>
                <a:cs typeface="+mn-cs"/>
              </a:rPr>
              <a:t>Jason c. mercurio</a:t>
            </a:r>
          </a:p>
        </p:txBody>
      </p:sp>
      <p:sp>
        <p:nvSpPr>
          <p:cNvPr id="33" name="Text Placeholder 265">
            <a:extLst>
              <a:ext uri="{FF2B5EF4-FFF2-40B4-BE49-F238E27FC236}">
                <a16:creationId xmlns:a16="http://schemas.microsoft.com/office/drawing/2014/main" id="{5300540C-E223-463D-B830-84BA7AC0A670}"/>
              </a:ext>
            </a:extLst>
          </p:cNvPr>
          <p:cNvSpPr txBox="1">
            <a:spLocks/>
          </p:cNvSpPr>
          <p:nvPr/>
        </p:nvSpPr>
        <p:spPr>
          <a:xfrm>
            <a:off x="3698420" y="5511129"/>
            <a:ext cx="1885516" cy="589540"/>
          </a:xfrm>
          <a:prstGeom prst="rect">
            <a:avLst/>
          </a:prstGeom>
        </p:spPr>
        <p:txBody>
          <a:bodyPr/>
          <a:lstStyle>
            <a:lvl1pPr marL="0" indent="0" algn="ctr" defTabSz="914400" rtl="0" eaLnBrk="1" latinLnBrk="0" hangingPunct="1">
              <a:lnSpc>
                <a:spcPct val="90000"/>
              </a:lnSpc>
              <a:spcBef>
                <a:spcPts val="0"/>
              </a:spcBef>
              <a:spcAft>
                <a:spcPts val="200"/>
              </a:spcAft>
              <a:buClr>
                <a:schemeClr val="accent1"/>
              </a:buClr>
              <a:buSzPct val="100000"/>
              <a:buFont typeface="Calibri" panose="020F0502020204030204" pitchFamily="34" charset="0"/>
              <a:buNone/>
              <a:defRPr sz="1000" kern="1200" cap="none" spc="0" baseline="0">
                <a:solidFill>
                  <a:schemeClr val="bg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
                <a:srgbClr val="13111A"/>
              </a:buClr>
              <a:buSzPct val="100000"/>
              <a:buFont typeface="Calibri" panose="020F0502020204030204" pitchFamily="34" charset="0"/>
              <a:buNone/>
              <a:tabLst/>
              <a:defRPr/>
            </a:pPr>
            <a:r>
              <a:rPr kumimoji="0" lang="en-US" sz="1000" b="0" i="0" u="none" strike="noStrike" kern="1200" cap="none" spc="0" normalizeH="0" baseline="0" noProof="0" dirty="0">
                <a:ln>
                  <a:noFill/>
                </a:ln>
                <a:solidFill>
                  <a:prstClr val="white"/>
                </a:solidFill>
                <a:effectLst/>
                <a:uLnTx/>
                <a:uFillTx/>
                <a:latin typeface="THICCCBOI Medium"/>
                <a:ea typeface="+mn-ea"/>
                <a:cs typeface="+mn-cs"/>
              </a:rPr>
              <a:t>Quantitative Analyst</a:t>
            </a:r>
            <a:r>
              <a:rPr lang="en-US" dirty="0">
                <a:solidFill>
                  <a:prstClr val="white"/>
                </a:solidFill>
                <a:latin typeface="THICCCBOI Medium"/>
              </a:rPr>
              <a:t> </a:t>
            </a:r>
            <a:r>
              <a:rPr kumimoji="0" lang="en-US" sz="1000" b="0" i="0" u="none" strike="noStrike" kern="1200" cap="none" spc="0" normalizeH="0" baseline="0" noProof="0" dirty="0">
                <a:ln>
                  <a:noFill/>
                </a:ln>
                <a:solidFill>
                  <a:prstClr val="white"/>
                </a:solidFill>
                <a:effectLst/>
                <a:uLnTx/>
                <a:uFillTx/>
                <a:latin typeface="THICCCBOI Medium"/>
                <a:ea typeface="+mn-ea"/>
                <a:cs typeface="+mn-cs"/>
              </a:rPr>
              <a:t>&amp; Founder &amp; CEO at Ageless Partners</a:t>
            </a:r>
          </a:p>
          <a:p>
            <a:pPr marL="0" marR="0" lvl="0" indent="0" algn="ctr" defTabSz="914400" rtl="0" eaLnBrk="1" fontAlgn="auto" latinLnBrk="0" hangingPunct="1">
              <a:lnSpc>
                <a:spcPct val="150000"/>
              </a:lnSpc>
              <a:spcBef>
                <a:spcPts val="0"/>
              </a:spcBef>
              <a:spcAft>
                <a:spcPts val="200"/>
              </a:spcAft>
              <a:buClr>
                <a:srgbClr val="13111A"/>
              </a:buClr>
              <a:buSzPct val="100000"/>
              <a:buFont typeface="Calibri" panose="020F0502020204030204" pitchFamily="34" charset="0"/>
              <a:buNone/>
              <a:tabLst/>
              <a:defRPr/>
            </a:pPr>
            <a:endParaRPr kumimoji="0" lang="en-US" sz="1000" b="0" i="0" u="none" strike="noStrike" kern="1200" cap="none" spc="0" normalizeH="0" baseline="0" noProof="0" dirty="0">
              <a:ln>
                <a:noFill/>
              </a:ln>
              <a:solidFill>
                <a:prstClr val="white"/>
              </a:solidFill>
              <a:effectLst/>
              <a:uLnTx/>
              <a:uFillTx/>
              <a:latin typeface="THICCCBOI Medium"/>
              <a:ea typeface="+mn-ea"/>
              <a:cs typeface="+mn-cs"/>
            </a:endParaRPr>
          </a:p>
          <a:p>
            <a:pPr marL="0" marR="0" lvl="0" indent="0" algn="ctr" defTabSz="914400" rtl="0" eaLnBrk="1" fontAlgn="auto" latinLnBrk="0" hangingPunct="1">
              <a:lnSpc>
                <a:spcPct val="150000"/>
              </a:lnSpc>
              <a:spcBef>
                <a:spcPts val="0"/>
              </a:spcBef>
              <a:spcAft>
                <a:spcPts val="200"/>
              </a:spcAft>
              <a:buClr>
                <a:srgbClr val="13111A"/>
              </a:buClr>
              <a:buSzPct val="100000"/>
              <a:buFont typeface="Calibri" panose="020F0502020204030204" pitchFamily="34" charset="0"/>
              <a:buNone/>
              <a:tabLst/>
              <a:defRPr/>
            </a:pPr>
            <a:endParaRPr kumimoji="0" lang="en-US" sz="1000" b="0" i="0" u="none" strike="noStrike" kern="1200" cap="none" spc="0" normalizeH="0" baseline="0" noProof="0" dirty="0">
              <a:ln>
                <a:noFill/>
              </a:ln>
              <a:solidFill>
                <a:prstClr val="white"/>
              </a:solidFill>
              <a:effectLst/>
              <a:uLnTx/>
              <a:uFillTx/>
              <a:latin typeface="THICCCBOI Medium"/>
              <a:ea typeface="+mn-ea"/>
              <a:cs typeface="+mn-cs"/>
            </a:endParaRPr>
          </a:p>
        </p:txBody>
      </p:sp>
      <p:sp>
        <p:nvSpPr>
          <p:cNvPr id="34" name="Text Placeholder 266">
            <a:extLst>
              <a:ext uri="{FF2B5EF4-FFF2-40B4-BE49-F238E27FC236}">
                <a16:creationId xmlns:a16="http://schemas.microsoft.com/office/drawing/2014/main" id="{EE772C54-E4AF-4D73-9CA5-CD50F913991E}"/>
              </a:ext>
            </a:extLst>
          </p:cNvPr>
          <p:cNvSpPr txBox="1">
            <a:spLocks/>
          </p:cNvSpPr>
          <p:nvPr/>
        </p:nvSpPr>
        <p:spPr>
          <a:xfrm>
            <a:off x="1297117" y="5285160"/>
            <a:ext cx="2085792" cy="274650"/>
          </a:xfrm>
          <a:prstGeom prst="rect">
            <a:avLst/>
          </a:prstGeom>
        </p:spPr>
        <p:txBody>
          <a:bodyPr/>
          <a:lstStyle>
            <a:lvl1pPr marL="0" indent="0" algn="ctr"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200" kern="1200" cap="all" spc="200" baseline="0">
                <a:solidFill>
                  <a:schemeClr val="accent6"/>
                </a:solidFill>
                <a:latin typeface="+mj-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13111A"/>
              </a:buClr>
              <a:buSzPct val="100000"/>
              <a:buFont typeface="Calibri" panose="020F0502020204030204" pitchFamily="34" charset="0"/>
              <a:buNone/>
              <a:tabLst/>
              <a:defRPr/>
            </a:pPr>
            <a:r>
              <a:rPr kumimoji="0" lang="en-US" sz="1200" b="0" i="0" u="none" strike="noStrike" kern="1200" cap="all" spc="200" normalizeH="0" baseline="0" noProof="0">
                <a:ln>
                  <a:noFill/>
                </a:ln>
                <a:solidFill>
                  <a:srgbClr val="D54773"/>
                </a:solidFill>
                <a:effectLst/>
                <a:uLnTx/>
                <a:uFillTx/>
                <a:latin typeface="THICCCBOI"/>
                <a:ea typeface="+mn-ea"/>
                <a:cs typeface="+mn-cs"/>
              </a:rPr>
              <a:t>Todd white</a:t>
            </a:r>
          </a:p>
        </p:txBody>
      </p:sp>
      <p:sp>
        <p:nvSpPr>
          <p:cNvPr id="35" name="Text Placeholder 267">
            <a:extLst>
              <a:ext uri="{FF2B5EF4-FFF2-40B4-BE49-F238E27FC236}">
                <a16:creationId xmlns:a16="http://schemas.microsoft.com/office/drawing/2014/main" id="{E6A8B73B-FA8C-42FF-A7DC-C6266C147DBD}"/>
              </a:ext>
            </a:extLst>
          </p:cNvPr>
          <p:cNvSpPr txBox="1">
            <a:spLocks/>
          </p:cNvSpPr>
          <p:nvPr/>
        </p:nvSpPr>
        <p:spPr>
          <a:xfrm>
            <a:off x="1397255" y="5511129"/>
            <a:ext cx="1885516" cy="908784"/>
          </a:xfrm>
          <a:prstGeom prst="rect">
            <a:avLst/>
          </a:prstGeom>
        </p:spPr>
        <p:txBody>
          <a:bodyPr/>
          <a:lstStyle>
            <a:lvl1pPr marL="0" indent="0" algn="ctr" defTabSz="914400" rtl="0" eaLnBrk="1" latinLnBrk="0" hangingPunct="1">
              <a:lnSpc>
                <a:spcPct val="90000"/>
              </a:lnSpc>
              <a:spcBef>
                <a:spcPts val="0"/>
              </a:spcBef>
              <a:spcAft>
                <a:spcPts val="200"/>
              </a:spcAft>
              <a:buClr>
                <a:schemeClr val="accent1"/>
              </a:buClr>
              <a:buSzPct val="100000"/>
              <a:buFont typeface="Calibri" panose="020F0502020204030204" pitchFamily="34" charset="0"/>
              <a:buNone/>
              <a:defRPr sz="1000" kern="1200" cap="none" spc="0" baseline="0">
                <a:solidFill>
                  <a:schemeClr val="bg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
                <a:srgbClr val="13111A"/>
              </a:buClr>
              <a:buSzPct val="100000"/>
              <a:buFont typeface="Calibri" panose="020F0502020204030204" pitchFamily="34" charset="0"/>
              <a:buNone/>
              <a:tabLst/>
              <a:defRPr/>
            </a:pPr>
            <a:r>
              <a:rPr kumimoji="0" lang="en-US" sz="1000" b="0" i="0" u="none" strike="noStrike" kern="1200" cap="none" spc="0" normalizeH="0" baseline="0" noProof="0" dirty="0">
                <a:ln>
                  <a:noFill/>
                </a:ln>
                <a:solidFill>
                  <a:prstClr val="white"/>
                </a:solidFill>
                <a:effectLst/>
                <a:uLnTx/>
                <a:uFillTx/>
                <a:latin typeface="THICCCBOI Medium"/>
                <a:ea typeface="+mn-ea"/>
                <a:cs typeface="+mn-cs"/>
              </a:rPr>
              <a:t>Operations Steward at VitaDAO, Managing Director of the Vitality Healthspan Foundation, and ODLB Fellow</a:t>
            </a:r>
          </a:p>
          <a:p>
            <a:pPr marL="0" marR="0" lvl="0" indent="0" algn="ctr" defTabSz="914400" rtl="0" eaLnBrk="1" fontAlgn="auto" latinLnBrk="0" hangingPunct="1">
              <a:lnSpc>
                <a:spcPct val="150000"/>
              </a:lnSpc>
              <a:spcBef>
                <a:spcPts val="0"/>
              </a:spcBef>
              <a:spcAft>
                <a:spcPts val="200"/>
              </a:spcAft>
              <a:buClr>
                <a:srgbClr val="13111A"/>
              </a:buClr>
              <a:buSzPct val="100000"/>
              <a:buFont typeface="Calibri" panose="020F0502020204030204" pitchFamily="34" charset="0"/>
              <a:buNone/>
              <a:tabLst/>
              <a:defRPr/>
            </a:pPr>
            <a:endParaRPr kumimoji="0" lang="en-US" sz="1000" b="0" i="0" u="none" strike="noStrike" kern="1200" cap="none" spc="0" normalizeH="0" baseline="0" noProof="0" dirty="0">
              <a:ln>
                <a:noFill/>
              </a:ln>
              <a:solidFill>
                <a:prstClr val="white"/>
              </a:solidFill>
              <a:effectLst/>
              <a:uLnTx/>
              <a:uFillTx/>
              <a:latin typeface="THICCCBOI Medium"/>
              <a:ea typeface="+mn-ea"/>
              <a:cs typeface="+mn-cs"/>
            </a:endParaRPr>
          </a:p>
        </p:txBody>
      </p:sp>
      <p:pic>
        <p:nvPicPr>
          <p:cNvPr id="21" name="Picture Placeholder 50">
            <a:extLst>
              <a:ext uri="{FF2B5EF4-FFF2-40B4-BE49-F238E27FC236}">
                <a16:creationId xmlns:a16="http://schemas.microsoft.com/office/drawing/2014/main" id="{6F759656-DC93-4565-B50C-73828634E220}"/>
              </a:ext>
            </a:extLst>
          </p:cNvPr>
          <p:cNvPicPr>
            <a:picLocks noChangeAspect="1"/>
          </p:cNvPicPr>
          <p:nvPr/>
        </p:nvPicPr>
        <p:blipFill>
          <a:blip r:embed="rId10">
            <a:grayscl/>
            <a:extLst>
              <a:ext uri="{28A0092B-C50C-407E-A947-70E740481C1C}">
                <a14:useLocalDpi xmlns:a14="http://schemas.microsoft.com/office/drawing/2010/main" val="0"/>
              </a:ext>
            </a:extLst>
          </a:blip>
          <a:srcRect/>
          <a:stretch/>
        </p:blipFill>
        <p:spPr>
          <a:xfrm>
            <a:off x="8912836" y="3793818"/>
            <a:ext cx="1323311" cy="1323311"/>
          </a:xfrm>
          <a:prstGeom prst="ellipse">
            <a:avLst/>
          </a:prstGeom>
        </p:spPr>
      </p:pic>
      <p:sp>
        <p:nvSpPr>
          <p:cNvPr id="22" name="Text Placeholder 264">
            <a:extLst>
              <a:ext uri="{FF2B5EF4-FFF2-40B4-BE49-F238E27FC236}">
                <a16:creationId xmlns:a16="http://schemas.microsoft.com/office/drawing/2014/main" id="{A8BDA631-FE33-442A-B2CF-23FB35782270}"/>
              </a:ext>
            </a:extLst>
          </p:cNvPr>
          <p:cNvSpPr txBox="1">
            <a:spLocks/>
          </p:cNvSpPr>
          <p:nvPr/>
        </p:nvSpPr>
        <p:spPr>
          <a:xfrm>
            <a:off x="8769359" y="5238620"/>
            <a:ext cx="1506970" cy="274482"/>
          </a:xfrm>
          <a:prstGeom prst="rect">
            <a:avLst/>
          </a:prstGeom>
        </p:spPr>
        <p:txBody>
          <a:bodyPr/>
          <a:lstStyle>
            <a:lvl1pPr marL="0" indent="0" algn="ctr"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200" kern="1200" cap="all" spc="200" baseline="0">
                <a:solidFill>
                  <a:schemeClr val="accent6"/>
                </a:solidFill>
                <a:latin typeface="+mj-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13111A"/>
              </a:buClr>
              <a:buSzPct val="100000"/>
              <a:buFont typeface="Calibri" panose="020F0502020204030204" pitchFamily="34" charset="0"/>
              <a:buNone/>
              <a:tabLst/>
              <a:defRPr/>
            </a:pPr>
            <a:r>
              <a:rPr kumimoji="0" lang="en-US" sz="1200" b="1" i="0" u="none" strike="noStrike" kern="1200" cap="all" spc="200" normalizeH="0" baseline="0" noProof="0" dirty="0">
                <a:ln>
                  <a:noFill/>
                </a:ln>
                <a:solidFill>
                  <a:srgbClr val="D54773"/>
                </a:solidFill>
                <a:effectLst/>
                <a:uLnTx/>
                <a:uFillTx/>
                <a:latin typeface="-apple-system"/>
                <a:ea typeface="+mn-ea"/>
                <a:cs typeface="+mn-cs"/>
              </a:rPr>
              <a:t>Eli Mohamad</a:t>
            </a:r>
            <a:endParaRPr kumimoji="0" lang="en-US" sz="1200" b="0" i="0" u="none" strike="noStrike" kern="1200" cap="all" spc="200" normalizeH="0" baseline="0" noProof="0" dirty="0">
              <a:ln>
                <a:noFill/>
              </a:ln>
              <a:solidFill>
                <a:srgbClr val="D54773"/>
              </a:solidFill>
              <a:effectLst/>
              <a:uLnTx/>
              <a:uFillTx/>
              <a:latin typeface="THICCCBOI"/>
              <a:ea typeface="+mn-ea"/>
              <a:cs typeface="+mn-cs"/>
            </a:endParaRPr>
          </a:p>
        </p:txBody>
      </p:sp>
      <p:sp>
        <p:nvSpPr>
          <p:cNvPr id="23" name="Text Placeholder 265">
            <a:extLst>
              <a:ext uri="{FF2B5EF4-FFF2-40B4-BE49-F238E27FC236}">
                <a16:creationId xmlns:a16="http://schemas.microsoft.com/office/drawing/2014/main" id="{FF930CC8-F53B-43E7-A7BD-EA4D045CE77B}"/>
              </a:ext>
            </a:extLst>
          </p:cNvPr>
          <p:cNvSpPr txBox="1">
            <a:spLocks/>
          </p:cNvSpPr>
          <p:nvPr/>
        </p:nvSpPr>
        <p:spPr>
          <a:xfrm>
            <a:off x="8569773" y="5444236"/>
            <a:ext cx="1900353" cy="856189"/>
          </a:xfrm>
          <a:prstGeom prst="rect">
            <a:avLst/>
          </a:prstGeom>
        </p:spPr>
        <p:txBody>
          <a:bodyPr/>
          <a:lstStyle>
            <a:lvl1pPr marL="0" indent="0" algn="ctr" defTabSz="914400" rtl="0" eaLnBrk="1" latinLnBrk="0" hangingPunct="1">
              <a:lnSpc>
                <a:spcPct val="90000"/>
              </a:lnSpc>
              <a:spcBef>
                <a:spcPts val="0"/>
              </a:spcBef>
              <a:spcAft>
                <a:spcPts val="200"/>
              </a:spcAft>
              <a:buClr>
                <a:schemeClr val="accent1"/>
              </a:buClr>
              <a:buSzPct val="100000"/>
              <a:buFont typeface="Calibri" panose="020F0502020204030204" pitchFamily="34" charset="0"/>
              <a:buNone/>
              <a:defRPr sz="1000" kern="1200" cap="none" spc="0" baseline="0">
                <a:solidFill>
                  <a:schemeClr val="bg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
                <a:srgbClr val="13111A"/>
              </a:buClr>
              <a:buSzPct val="100000"/>
              <a:buFont typeface="Calibri" panose="020F0502020204030204" pitchFamily="34" charset="0"/>
              <a:buNone/>
              <a:tabLst/>
              <a:defRPr/>
            </a:pPr>
            <a:r>
              <a:rPr lang="en-US" dirty="0"/>
              <a:t>Chairman of the Board at Narwhal Sciences - Launched a $300M program for organ preservation with the White House and DoD</a:t>
            </a:r>
          </a:p>
          <a:p>
            <a:pPr marL="0" marR="0" lvl="0" indent="0" algn="ctr" defTabSz="914400" rtl="0" eaLnBrk="1" fontAlgn="auto" latinLnBrk="0" hangingPunct="1">
              <a:lnSpc>
                <a:spcPct val="100000"/>
              </a:lnSpc>
              <a:spcBef>
                <a:spcPts val="0"/>
              </a:spcBef>
              <a:spcAft>
                <a:spcPts val="200"/>
              </a:spcAft>
              <a:buClr>
                <a:srgbClr val="13111A"/>
              </a:buClr>
              <a:buSzPct val="100000"/>
              <a:buFont typeface="Calibri" panose="020F0502020204030204" pitchFamily="34" charset="0"/>
              <a:buNone/>
              <a:tabLst/>
              <a:defRPr/>
            </a:pPr>
            <a:endParaRPr kumimoji="0" lang="en-US" sz="1000" b="0" i="0" u="none" strike="noStrike" kern="1200" cap="none" spc="0" normalizeH="0" baseline="0" noProof="0" dirty="0">
              <a:ln>
                <a:noFill/>
              </a:ln>
              <a:solidFill>
                <a:prstClr val="white"/>
              </a:solidFill>
              <a:effectLst/>
              <a:uLnTx/>
              <a:uFillTx/>
              <a:latin typeface="-apple-system"/>
              <a:ea typeface="+mn-ea"/>
              <a:cs typeface="+mn-cs"/>
            </a:endParaRPr>
          </a:p>
          <a:p>
            <a:pPr marL="0" marR="0" lvl="0" indent="0" algn="ctr" defTabSz="914400" rtl="0" eaLnBrk="1" fontAlgn="auto" latinLnBrk="0" hangingPunct="1">
              <a:lnSpc>
                <a:spcPct val="100000"/>
              </a:lnSpc>
              <a:spcBef>
                <a:spcPts val="0"/>
              </a:spcBef>
              <a:spcAft>
                <a:spcPts val="200"/>
              </a:spcAft>
              <a:buClr>
                <a:srgbClr val="13111A"/>
              </a:buClr>
              <a:buSzPct val="100000"/>
              <a:buFont typeface="Calibri" panose="020F0502020204030204" pitchFamily="34" charset="0"/>
              <a:buNone/>
              <a:tabLst/>
              <a:defRPr/>
            </a:pPr>
            <a:endParaRPr kumimoji="0" lang="en-US" sz="1000" b="0" i="0" u="none" strike="noStrike" kern="1200" cap="none" spc="0" normalizeH="0" baseline="0" noProof="0" dirty="0">
              <a:ln>
                <a:noFill/>
              </a:ln>
              <a:solidFill>
                <a:prstClr val="white"/>
              </a:solidFill>
              <a:effectLst/>
              <a:uLnTx/>
              <a:uFillTx/>
              <a:latin typeface="THICCCBOI Medium"/>
              <a:ea typeface="+mn-ea"/>
              <a:cs typeface="+mn-cs"/>
            </a:endParaRPr>
          </a:p>
          <a:p>
            <a:pPr marL="0" marR="0" lvl="0" indent="0" algn="ctr" defTabSz="914400" rtl="0" eaLnBrk="1" fontAlgn="auto" latinLnBrk="0" hangingPunct="1">
              <a:lnSpc>
                <a:spcPct val="150000"/>
              </a:lnSpc>
              <a:spcBef>
                <a:spcPts val="0"/>
              </a:spcBef>
              <a:spcAft>
                <a:spcPts val="200"/>
              </a:spcAft>
              <a:buClr>
                <a:srgbClr val="13111A"/>
              </a:buClr>
              <a:buSzPct val="100000"/>
              <a:buFont typeface="Calibri" panose="020F0502020204030204" pitchFamily="34" charset="0"/>
              <a:buNone/>
              <a:tabLst/>
              <a:defRPr/>
            </a:pPr>
            <a:endParaRPr kumimoji="0" lang="en-US" sz="1000" b="0" i="0" u="none" strike="noStrike" kern="1200" cap="none" spc="0" normalizeH="0" baseline="0" noProof="0" dirty="0">
              <a:ln>
                <a:noFill/>
              </a:ln>
              <a:solidFill>
                <a:prstClr val="white"/>
              </a:solidFill>
              <a:effectLst/>
              <a:uLnTx/>
              <a:uFillTx/>
              <a:latin typeface="THICCCBOI Medium"/>
              <a:ea typeface="+mn-ea"/>
              <a:cs typeface="+mn-cs"/>
            </a:endParaRPr>
          </a:p>
        </p:txBody>
      </p:sp>
      <p:pic>
        <p:nvPicPr>
          <p:cNvPr id="24" name="Picture Placeholder 50">
            <a:extLst>
              <a:ext uri="{FF2B5EF4-FFF2-40B4-BE49-F238E27FC236}">
                <a16:creationId xmlns:a16="http://schemas.microsoft.com/office/drawing/2014/main" id="{40317DB5-BBF6-448A-BF5A-E158554B360B}"/>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7193116" y="857761"/>
            <a:ext cx="1323311" cy="1323311"/>
          </a:xfrm>
          <a:prstGeom prst="ellipse">
            <a:avLst/>
          </a:prstGeom>
        </p:spPr>
      </p:pic>
      <p:sp>
        <p:nvSpPr>
          <p:cNvPr id="25" name="Text Placeholder 265">
            <a:extLst>
              <a:ext uri="{FF2B5EF4-FFF2-40B4-BE49-F238E27FC236}">
                <a16:creationId xmlns:a16="http://schemas.microsoft.com/office/drawing/2014/main" id="{7A867B88-BCC8-48E3-BC64-1AD087982704}"/>
              </a:ext>
            </a:extLst>
          </p:cNvPr>
          <p:cNvSpPr txBox="1">
            <a:spLocks/>
          </p:cNvSpPr>
          <p:nvPr/>
        </p:nvSpPr>
        <p:spPr>
          <a:xfrm>
            <a:off x="7153297" y="2655700"/>
            <a:ext cx="1545602" cy="580286"/>
          </a:xfrm>
          <a:prstGeom prst="rect">
            <a:avLst/>
          </a:prstGeom>
        </p:spPr>
        <p:txBody>
          <a:bodyPr/>
          <a:lstStyle>
            <a:lvl1pPr marL="0" indent="0" algn="ctr" defTabSz="914400" rtl="0" eaLnBrk="1" latinLnBrk="0" hangingPunct="1">
              <a:lnSpc>
                <a:spcPct val="90000"/>
              </a:lnSpc>
              <a:spcBef>
                <a:spcPts val="0"/>
              </a:spcBef>
              <a:spcAft>
                <a:spcPts val="200"/>
              </a:spcAft>
              <a:buClr>
                <a:schemeClr val="accent1"/>
              </a:buClr>
              <a:buSzPct val="100000"/>
              <a:buFont typeface="Calibri" panose="020F0502020204030204" pitchFamily="34" charset="0"/>
              <a:buNone/>
              <a:defRPr sz="1000" kern="1200" cap="none" spc="0" baseline="0">
                <a:solidFill>
                  <a:schemeClr val="bg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
                <a:srgbClr val="13111A"/>
              </a:buClr>
              <a:buSzPct val="100000"/>
              <a:buFont typeface="Calibri" panose="020F0502020204030204" pitchFamily="34" charset="0"/>
              <a:buNone/>
              <a:tabLst/>
              <a:defRPr/>
            </a:pPr>
            <a:r>
              <a:rPr lang="en-US" dirty="0"/>
              <a:t>Product Development @IDUN Technologies - Artist/Engineer</a:t>
            </a:r>
          </a:p>
        </p:txBody>
      </p:sp>
      <p:sp>
        <p:nvSpPr>
          <p:cNvPr id="26" name="Text Placeholder 264">
            <a:extLst>
              <a:ext uri="{FF2B5EF4-FFF2-40B4-BE49-F238E27FC236}">
                <a16:creationId xmlns:a16="http://schemas.microsoft.com/office/drawing/2014/main" id="{7E32C9AA-399E-46CE-965C-883BF90F426A}"/>
              </a:ext>
            </a:extLst>
          </p:cNvPr>
          <p:cNvSpPr txBox="1">
            <a:spLocks/>
          </p:cNvSpPr>
          <p:nvPr/>
        </p:nvSpPr>
        <p:spPr>
          <a:xfrm>
            <a:off x="7101195" y="2288001"/>
            <a:ext cx="1522136" cy="426592"/>
          </a:xfrm>
          <a:prstGeom prst="rect">
            <a:avLst/>
          </a:prstGeom>
        </p:spPr>
        <p:txBody>
          <a:bodyPr/>
          <a:lstStyle>
            <a:lvl1pPr marL="0" indent="0" algn="ctr"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200" kern="1200" cap="all" spc="200" baseline="0">
                <a:solidFill>
                  <a:schemeClr val="accent6"/>
                </a:solidFill>
                <a:latin typeface="+mj-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13111A"/>
              </a:buClr>
              <a:buSzPct val="100000"/>
              <a:buFont typeface="Calibri" panose="020F0502020204030204" pitchFamily="34" charset="0"/>
              <a:buNone/>
              <a:tabLst/>
              <a:defRPr/>
            </a:pPr>
            <a:r>
              <a:rPr kumimoji="0" lang="en-US" sz="1200" b="1" i="0" u="none" strike="noStrike" kern="1200" cap="all" spc="200" normalizeH="0" baseline="0" noProof="0" dirty="0">
                <a:ln>
                  <a:noFill/>
                </a:ln>
                <a:solidFill>
                  <a:srgbClr val="D54773"/>
                </a:solidFill>
                <a:effectLst/>
                <a:uLnTx/>
                <a:uFillTx/>
                <a:latin typeface="-apple-system"/>
                <a:ea typeface="+mn-ea"/>
                <a:cs typeface="+mn-cs"/>
              </a:rPr>
              <a:t>Mark Melnykowycz</a:t>
            </a:r>
            <a:endParaRPr kumimoji="0" lang="en-US" sz="1200" b="0" i="0" u="none" strike="noStrike" kern="1200" cap="all" spc="200" normalizeH="0" baseline="0" noProof="0" dirty="0">
              <a:ln>
                <a:noFill/>
              </a:ln>
              <a:solidFill>
                <a:srgbClr val="D54773"/>
              </a:solidFill>
              <a:effectLst/>
              <a:uLnTx/>
              <a:uFillTx/>
              <a:latin typeface="THICCCBOI"/>
              <a:ea typeface="+mn-ea"/>
              <a:cs typeface="+mn-cs"/>
            </a:endParaRPr>
          </a:p>
        </p:txBody>
      </p:sp>
      <p:sp>
        <p:nvSpPr>
          <p:cNvPr id="28" name="Text Placeholder 260">
            <a:extLst>
              <a:ext uri="{FF2B5EF4-FFF2-40B4-BE49-F238E27FC236}">
                <a16:creationId xmlns:a16="http://schemas.microsoft.com/office/drawing/2014/main" id="{1A8EF710-1B90-B92D-76E8-9CF34EB8D982}"/>
              </a:ext>
            </a:extLst>
          </p:cNvPr>
          <p:cNvSpPr txBox="1">
            <a:spLocks/>
          </p:cNvSpPr>
          <p:nvPr/>
        </p:nvSpPr>
        <p:spPr>
          <a:xfrm>
            <a:off x="6441404" y="5209655"/>
            <a:ext cx="1545602" cy="248113"/>
          </a:xfrm>
          <a:prstGeom prst="rect">
            <a:avLst/>
          </a:prstGeom>
        </p:spPr>
        <p:txBody>
          <a:bodyPr/>
          <a:lstStyle>
            <a:lvl1pPr marL="0" indent="0" algn="ctr"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200" b="0" kern="1200" cap="all" spc="200" baseline="0">
                <a:solidFill>
                  <a:schemeClr val="accent6"/>
                </a:solidFill>
                <a:latin typeface="+mj-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Noah Weber</a:t>
            </a:r>
          </a:p>
        </p:txBody>
      </p:sp>
      <p:sp>
        <p:nvSpPr>
          <p:cNvPr id="29" name="Text Placeholder 261">
            <a:extLst>
              <a:ext uri="{FF2B5EF4-FFF2-40B4-BE49-F238E27FC236}">
                <a16:creationId xmlns:a16="http://schemas.microsoft.com/office/drawing/2014/main" id="{9C0C5BA9-7F93-4036-0001-7EC5A6933453}"/>
              </a:ext>
            </a:extLst>
          </p:cNvPr>
          <p:cNvSpPr txBox="1">
            <a:spLocks/>
          </p:cNvSpPr>
          <p:nvPr/>
        </p:nvSpPr>
        <p:spPr>
          <a:xfrm>
            <a:off x="6272899" y="5450381"/>
            <a:ext cx="1840433" cy="908784"/>
          </a:xfrm>
          <a:prstGeom prst="rect">
            <a:avLst/>
          </a:prstGeom>
        </p:spPr>
        <p:txBody>
          <a:bodyPr/>
          <a:lstStyle>
            <a:lvl1pPr marL="0" indent="0" algn="ctr" defTabSz="914400" rtl="0" eaLnBrk="1" latinLnBrk="0" hangingPunct="1">
              <a:lnSpc>
                <a:spcPct val="90000"/>
              </a:lnSpc>
              <a:spcBef>
                <a:spcPts val="0"/>
              </a:spcBef>
              <a:spcAft>
                <a:spcPts val="200"/>
              </a:spcAft>
              <a:buClr>
                <a:schemeClr val="accent1"/>
              </a:buClr>
              <a:buSzPct val="100000"/>
              <a:buFont typeface="Calibri" panose="020F0502020204030204" pitchFamily="34" charset="0"/>
              <a:buNone/>
              <a:defRPr sz="1000" kern="1200" cap="none" spc="0" baseline="0">
                <a:solidFill>
                  <a:schemeClr val="bg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pPr>
            <a:r>
              <a:rPr lang="en-US" dirty="0"/>
              <a:t>CTO at CelerisTx, tackling incurable disease with AI. University lecturer on AI/software-related topics. Kaggle grandmaster.</a:t>
            </a:r>
            <a:br>
              <a:rPr lang="en-US" dirty="0">
                <a:solidFill>
                  <a:srgbClr val="B7B4C7"/>
                </a:solidFill>
                <a:latin typeface="Thicccboi" panose="00000800000000000000" pitchFamily="2" charset="0"/>
              </a:rPr>
            </a:br>
            <a:br>
              <a:rPr lang="en-US" dirty="0">
                <a:solidFill>
                  <a:srgbClr val="B7B4C7"/>
                </a:solidFill>
                <a:latin typeface="Thicccboi" panose="00000800000000000000" pitchFamily="2" charset="0"/>
              </a:rPr>
            </a:br>
            <a:endParaRPr lang="en-US" dirty="0"/>
          </a:p>
        </p:txBody>
      </p:sp>
      <p:pic>
        <p:nvPicPr>
          <p:cNvPr id="1026" name="Picture 2" descr="About Us - Celeris Therapeutics">
            <a:extLst>
              <a:ext uri="{FF2B5EF4-FFF2-40B4-BE49-F238E27FC236}">
                <a16:creationId xmlns:a16="http://schemas.microsoft.com/office/drawing/2014/main" id="{43A2D3A0-544B-F926-EBB7-EB270B176CE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54313" y="3622015"/>
            <a:ext cx="1625730" cy="16257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60">
            <a:extLst>
              <a:ext uri="{FF2B5EF4-FFF2-40B4-BE49-F238E27FC236}">
                <a16:creationId xmlns:a16="http://schemas.microsoft.com/office/drawing/2014/main" id="{E1E5D688-E166-D1CF-BE6B-382F17D7A224}"/>
              </a:ext>
            </a:extLst>
          </p:cNvPr>
          <p:cNvSpPr txBox="1">
            <a:spLocks/>
          </p:cNvSpPr>
          <p:nvPr/>
        </p:nvSpPr>
        <p:spPr>
          <a:xfrm>
            <a:off x="705425" y="2225070"/>
            <a:ext cx="1323311" cy="248113"/>
          </a:xfrm>
          <a:prstGeom prst="rect">
            <a:avLst/>
          </a:prstGeom>
        </p:spPr>
        <p:txBody>
          <a:bodyPr/>
          <a:lstStyle>
            <a:lvl1pPr marL="0" indent="0" algn="ctr"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200" b="0" kern="1200" cap="all" spc="200" baseline="0">
                <a:solidFill>
                  <a:schemeClr val="accent6"/>
                </a:solidFill>
                <a:latin typeface="+mj-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DR. Lukas Vogel</a:t>
            </a:r>
          </a:p>
        </p:txBody>
      </p:sp>
      <p:sp>
        <p:nvSpPr>
          <p:cNvPr id="37" name="Text Placeholder 261">
            <a:extLst>
              <a:ext uri="{FF2B5EF4-FFF2-40B4-BE49-F238E27FC236}">
                <a16:creationId xmlns:a16="http://schemas.microsoft.com/office/drawing/2014/main" id="{893DCE62-4A54-07F4-BCDB-DA0B88E1A7BB}"/>
              </a:ext>
            </a:extLst>
          </p:cNvPr>
          <p:cNvSpPr txBox="1">
            <a:spLocks/>
          </p:cNvSpPr>
          <p:nvPr/>
        </p:nvSpPr>
        <p:spPr>
          <a:xfrm>
            <a:off x="701164" y="2646175"/>
            <a:ext cx="1303961" cy="570360"/>
          </a:xfrm>
          <a:prstGeom prst="rect">
            <a:avLst/>
          </a:prstGeom>
        </p:spPr>
        <p:txBody>
          <a:bodyPr/>
          <a:lstStyle>
            <a:lvl1pPr marL="0" indent="0" algn="ctr" defTabSz="914400" rtl="0" eaLnBrk="1" latinLnBrk="0" hangingPunct="1">
              <a:lnSpc>
                <a:spcPct val="90000"/>
              </a:lnSpc>
              <a:spcBef>
                <a:spcPts val="0"/>
              </a:spcBef>
              <a:spcAft>
                <a:spcPts val="200"/>
              </a:spcAft>
              <a:buClr>
                <a:schemeClr val="accent1"/>
              </a:buClr>
              <a:buSzPct val="100000"/>
              <a:buFont typeface="Calibri" panose="020F0502020204030204" pitchFamily="34" charset="0"/>
              <a:buNone/>
              <a:defRPr sz="1000" kern="1200" cap="none" spc="0" baseline="0">
                <a:solidFill>
                  <a:schemeClr val="bg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pPr>
            <a:r>
              <a:rPr lang="en-US" dirty="0"/>
              <a:t>MD with a passion for Blockchain and Science</a:t>
            </a:r>
            <a:br>
              <a:rPr lang="en-US" dirty="0">
                <a:solidFill>
                  <a:srgbClr val="B7B4C7"/>
                </a:solidFill>
                <a:latin typeface="Thicccboi" panose="00000800000000000000" pitchFamily="2" charset="0"/>
              </a:rPr>
            </a:br>
            <a:endParaRPr lang="en-US" dirty="0"/>
          </a:p>
        </p:txBody>
      </p:sp>
      <p:pic>
        <p:nvPicPr>
          <p:cNvPr id="38" name="Picture Placeholder 42">
            <a:extLst>
              <a:ext uri="{FF2B5EF4-FFF2-40B4-BE49-F238E27FC236}">
                <a16:creationId xmlns:a16="http://schemas.microsoft.com/office/drawing/2014/main" id="{E8CD7439-B355-3725-A5E5-7BCDC587CD04}"/>
              </a:ext>
            </a:extLst>
          </p:cNvPr>
          <p:cNvPicPr>
            <a:picLocks noChangeAspect="1"/>
          </p:cNvPicPr>
          <p:nvPr/>
        </p:nvPicPr>
        <p:blipFill>
          <a:blip r:embed="rId13">
            <a:grayscl/>
            <a:extLst>
              <a:ext uri="{28A0092B-C50C-407E-A947-70E740481C1C}">
                <a14:useLocalDpi xmlns:a14="http://schemas.microsoft.com/office/drawing/2010/main" val="0"/>
              </a:ext>
            </a:extLst>
          </a:blip>
          <a:srcRect l="4191" r="4191"/>
          <a:stretch/>
        </p:blipFill>
        <p:spPr>
          <a:xfrm>
            <a:off x="731442" y="838310"/>
            <a:ext cx="1303961" cy="1334028"/>
          </a:xfrm>
          <a:prstGeom prst="ellipse">
            <a:avLst/>
          </a:prstGeom>
        </p:spPr>
      </p:pic>
    </p:spTree>
    <p:custDataLst>
      <p:tags r:id="rId1"/>
    </p:custDataLst>
    <p:extLst>
      <p:ext uri="{BB962C8B-B14F-4D97-AF65-F5344CB8AC3E}">
        <p14:creationId xmlns:p14="http://schemas.microsoft.com/office/powerpoint/2010/main" val="3996173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rgbClr val="13111A"/>
        </a:solidFill>
        <a:effectLst/>
      </p:bgPr>
    </p:bg>
    <p:spTree>
      <p:nvGrpSpPr>
        <p:cNvPr id="1" name=""/>
        <p:cNvGrpSpPr/>
        <p:nvPr/>
      </p:nvGrpSpPr>
      <p:grpSpPr>
        <a:xfrm>
          <a:off x="0" y="0"/>
          <a:ext cx="0" cy="0"/>
          <a:chOff x="0" y="0"/>
          <a:chExt cx="0" cy="0"/>
        </a:xfrm>
      </p:grpSpPr>
      <p:sp>
        <p:nvSpPr>
          <p:cNvPr id="365" name="Title 364">
            <a:extLst>
              <a:ext uri="{FF2B5EF4-FFF2-40B4-BE49-F238E27FC236}">
                <a16:creationId xmlns:a16="http://schemas.microsoft.com/office/drawing/2014/main" id="{93AD7ABD-C576-4BB6-A3AE-23B58DE5720D}"/>
              </a:ext>
            </a:extLst>
          </p:cNvPr>
          <p:cNvSpPr>
            <a:spLocks noGrp="1"/>
          </p:cNvSpPr>
          <p:nvPr>
            <p:ph type="title"/>
          </p:nvPr>
        </p:nvSpPr>
        <p:spPr>
          <a:xfrm>
            <a:off x="3042635" y="72685"/>
            <a:ext cx="5820697" cy="789653"/>
          </a:xfrm>
        </p:spPr>
        <p:txBody>
          <a:bodyPr>
            <a:normAutofit/>
          </a:bodyPr>
          <a:lstStyle/>
          <a:p>
            <a:r>
              <a:rPr lang="en-US" sz="3600"/>
              <a:t>Advisory board</a:t>
            </a:r>
          </a:p>
        </p:txBody>
      </p:sp>
      <p:pic>
        <p:nvPicPr>
          <p:cNvPr id="43" name="Picture Placeholder 42">
            <a:extLst>
              <a:ext uri="{FF2B5EF4-FFF2-40B4-BE49-F238E27FC236}">
                <a16:creationId xmlns:a16="http://schemas.microsoft.com/office/drawing/2014/main" id="{489694FF-09A3-47B9-B459-215DAA4A0465}"/>
              </a:ext>
            </a:extLst>
          </p:cNvPr>
          <p:cNvPicPr>
            <a:picLocks noGrp="1" noChangeAspect="1"/>
          </p:cNvPicPr>
          <p:nvPr>
            <p:ph type="pic" sz="quarter" idx="16"/>
          </p:nvPr>
        </p:nvPicPr>
        <p:blipFill>
          <a:blip r:embed="rId4">
            <a:grayscl/>
            <a:extLst>
              <a:ext uri="{28A0092B-C50C-407E-A947-70E740481C1C}">
                <a14:useLocalDpi xmlns:a14="http://schemas.microsoft.com/office/drawing/2010/main" val="0"/>
              </a:ext>
            </a:extLst>
          </a:blip>
          <a:srcRect/>
          <a:stretch/>
        </p:blipFill>
        <p:spPr>
          <a:xfrm>
            <a:off x="1053008" y="816822"/>
            <a:ext cx="1361643" cy="1361643"/>
          </a:xfrm>
        </p:spPr>
      </p:pic>
      <p:pic>
        <p:nvPicPr>
          <p:cNvPr id="47" name="Picture Placeholder 46">
            <a:extLst>
              <a:ext uri="{FF2B5EF4-FFF2-40B4-BE49-F238E27FC236}">
                <a16:creationId xmlns:a16="http://schemas.microsoft.com/office/drawing/2014/main" id="{6DE80A00-9E8B-4ACB-89B0-C4C0F33630EC}"/>
              </a:ext>
            </a:extLst>
          </p:cNvPr>
          <p:cNvPicPr>
            <a:picLocks noGrp="1" noChangeAspect="1"/>
          </p:cNvPicPr>
          <p:nvPr>
            <p:ph type="pic" sz="quarter" idx="39"/>
          </p:nvPr>
        </p:nvPicPr>
        <p:blipFill rotWithShape="1">
          <a:blip r:embed="rId5">
            <a:grayscl/>
            <a:extLst>
              <a:ext uri="{28A0092B-C50C-407E-A947-70E740481C1C}">
                <a14:useLocalDpi xmlns:a14="http://schemas.microsoft.com/office/drawing/2010/main" val="0"/>
              </a:ext>
            </a:extLst>
          </a:blip>
          <a:srcRect l="13790" r="12180"/>
          <a:stretch/>
        </p:blipFill>
        <p:spPr>
          <a:xfrm>
            <a:off x="1933703" y="4005224"/>
            <a:ext cx="1162664" cy="1182994"/>
          </a:xfrm>
        </p:spPr>
      </p:pic>
      <p:pic>
        <p:nvPicPr>
          <p:cNvPr id="51" name="Picture Placeholder 50">
            <a:extLst>
              <a:ext uri="{FF2B5EF4-FFF2-40B4-BE49-F238E27FC236}">
                <a16:creationId xmlns:a16="http://schemas.microsoft.com/office/drawing/2014/main" id="{6601BC64-FE14-4DB5-8B36-4E25B36713B9}"/>
              </a:ext>
            </a:extLst>
          </p:cNvPr>
          <p:cNvPicPr>
            <a:picLocks noGrp="1" noChangeAspect="1"/>
          </p:cNvPicPr>
          <p:nvPr>
            <p:ph type="pic" sz="quarter" idx="40"/>
          </p:nvPr>
        </p:nvPicPr>
        <p:blipFill>
          <a:blip r:embed="rId6">
            <a:grayscl/>
            <a:extLst>
              <a:ext uri="{28A0092B-C50C-407E-A947-70E740481C1C}">
                <a14:useLocalDpi xmlns:a14="http://schemas.microsoft.com/office/drawing/2010/main" val="0"/>
              </a:ext>
            </a:extLst>
          </a:blip>
          <a:srcRect/>
          <a:stretch/>
        </p:blipFill>
        <p:spPr>
          <a:xfrm>
            <a:off x="6837772" y="1022782"/>
            <a:ext cx="1361643" cy="1361643"/>
          </a:xfrm>
        </p:spPr>
      </p:pic>
      <p:sp>
        <p:nvSpPr>
          <p:cNvPr id="261" name="Text Placeholder 260">
            <a:extLst>
              <a:ext uri="{FF2B5EF4-FFF2-40B4-BE49-F238E27FC236}">
                <a16:creationId xmlns:a16="http://schemas.microsoft.com/office/drawing/2014/main" id="{3B528EB5-E06C-4ED5-95D1-0FC922CC8750}"/>
              </a:ext>
            </a:extLst>
          </p:cNvPr>
          <p:cNvSpPr>
            <a:spLocks noGrp="1"/>
          </p:cNvSpPr>
          <p:nvPr>
            <p:ph type="body" sz="quarter" idx="19"/>
          </p:nvPr>
        </p:nvSpPr>
        <p:spPr>
          <a:xfrm>
            <a:off x="685863" y="2332077"/>
            <a:ext cx="1919275" cy="274650"/>
          </a:xfrm>
        </p:spPr>
        <p:txBody>
          <a:bodyPr/>
          <a:lstStyle/>
          <a:p>
            <a:r>
              <a:rPr lang="en-US"/>
              <a:t>Keith COMITO</a:t>
            </a:r>
          </a:p>
        </p:txBody>
      </p:sp>
      <p:sp>
        <p:nvSpPr>
          <p:cNvPr id="262" name="Text Placeholder 261">
            <a:extLst>
              <a:ext uri="{FF2B5EF4-FFF2-40B4-BE49-F238E27FC236}">
                <a16:creationId xmlns:a16="http://schemas.microsoft.com/office/drawing/2014/main" id="{15B31211-4F58-4F2A-9E2D-66F461BF547C}"/>
              </a:ext>
            </a:extLst>
          </p:cNvPr>
          <p:cNvSpPr>
            <a:spLocks noGrp="1"/>
          </p:cNvSpPr>
          <p:nvPr>
            <p:ph type="body" sz="quarter" idx="20"/>
          </p:nvPr>
        </p:nvSpPr>
        <p:spPr>
          <a:xfrm>
            <a:off x="451336" y="2582386"/>
            <a:ext cx="2284727" cy="905105"/>
          </a:xfrm>
        </p:spPr>
        <p:txBody>
          <a:bodyPr/>
          <a:lstStyle/>
          <a:p>
            <a:pPr>
              <a:lnSpc>
                <a:spcPct val="100000"/>
              </a:lnSpc>
            </a:pPr>
            <a:r>
              <a:rPr lang="en-US" dirty="0"/>
              <a:t>President at Lifespan Extension Advocacy Foundation | Lead Software Engineer - Tech Lead, Advanced Research at Disney Streaming Services</a:t>
            </a:r>
            <a:br>
              <a:rPr lang="en-US" b="0" i="0" dirty="0">
                <a:solidFill>
                  <a:srgbClr val="B7B4C7"/>
                </a:solidFill>
                <a:effectLst/>
                <a:latin typeface="Thicccboi" panose="00000800000000000000" pitchFamily="2" charset="0"/>
              </a:rPr>
            </a:br>
            <a:br>
              <a:rPr lang="en-US" b="0" i="0" dirty="0">
                <a:solidFill>
                  <a:srgbClr val="B7B4C7"/>
                </a:solidFill>
                <a:effectLst/>
                <a:latin typeface="Thicccboi" panose="00000800000000000000" pitchFamily="2" charset="0"/>
              </a:rPr>
            </a:br>
            <a:endParaRPr lang="en-US" dirty="0"/>
          </a:p>
        </p:txBody>
      </p:sp>
      <p:sp>
        <p:nvSpPr>
          <p:cNvPr id="263" name="Text Placeholder 262">
            <a:extLst>
              <a:ext uri="{FF2B5EF4-FFF2-40B4-BE49-F238E27FC236}">
                <a16:creationId xmlns:a16="http://schemas.microsoft.com/office/drawing/2014/main" id="{AA6C7FBA-C196-4AE6-B167-6C55ED097412}"/>
              </a:ext>
            </a:extLst>
          </p:cNvPr>
          <p:cNvSpPr>
            <a:spLocks noGrp="1"/>
          </p:cNvSpPr>
          <p:nvPr>
            <p:ph type="body" sz="quarter" idx="21"/>
          </p:nvPr>
        </p:nvSpPr>
        <p:spPr>
          <a:xfrm>
            <a:off x="1598222" y="5286409"/>
            <a:ext cx="2085792" cy="274650"/>
          </a:xfrm>
        </p:spPr>
        <p:txBody>
          <a:bodyPr/>
          <a:lstStyle/>
          <a:p>
            <a:r>
              <a:rPr lang="en-US"/>
              <a:t>DR. KEVIN PERROT</a:t>
            </a:r>
          </a:p>
        </p:txBody>
      </p:sp>
      <p:sp>
        <p:nvSpPr>
          <p:cNvPr id="264" name="Text Placeholder 263">
            <a:extLst>
              <a:ext uri="{FF2B5EF4-FFF2-40B4-BE49-F238E27FC236}">
                <a16:creationId xmlns:a16="http://schemas.microsoft.com/office/drawing/2014/main" id="{4E5EE2B9-D150-453A-9E1D-D413883AC3CE}"/>
              </a:ext>
            </a:extLst>
          </p:cNvPr>
          <p:cNvSpPr>
            <a:spLocks noGrp="1"/>
          </p:cNvSpPr>
          <p:nvPr>
            <p:ph type="body" sz="quarter" idx="22"/>
          </p:nvPr>
        </p:nvSpPr>
        <p:spPr>
          <a:xfrm>
            <a:off x="1698360" y="5482792"/>
            <a:ext cx="1885516" cy="840549"/>
          </a:xfrm>
        </p:spPr>
        <p:txBody>
          <a:bodyPr lIns="91440" tIns="45720" rIns="91440" bIns="45720" anchor="t"/>
          <a:lstStyle/>
          <a:p>
            <a:pPr>
              <a:lnSpc>
                <a:spcPct val="100000"/>
              </a:lnSpc>
            </a:pPr>
            <a:r>
              <a:rPr lang="en-US" dirty="0">
                <a:ea typeface="+mn-lt"/>
                <a:cs typeface="+mn-lt"/>
              </a:rPr>
              <a:t>Co-Founder of SENS Research Foundation, </a:t>
            </a:r>
            <a:r>
              <a:rPr lang="en-US" dirty="0"/>
              <a:t>CEO at OpenCures, &amp; Co-founder &amp; Adjunct Professor – University of Alberta</a:t>
            </a:r>
          </a:p>
        </p:txBody>
      </p:sp>
      <p:sp>
        <p:nvSpPr>
          <p:cNvPr id="265" name="Text Placeholder 264">
            <a:extLst>
              <a:ext uri="{FF2B5EF4-FFF2-40B4-BE49-F238E27FC236}">
                <a16:creationId xmlns:a16="http://schemas.microsoft.com/office/drawing/2014/main" id="{73864EC9-D7AB-4468-9F82-A19238933C17}"/>
              </a:ext>
            </a:extLst>
          </p:cNvPr>
          <p:cNvSpPr>
            <a:spLocks noGrp="1"/>
          </p:cNvSpPr>
          <p:nvPr>
            <p:ph type="body" sz="quarter" idx="23"/>
          </p:nvPr>
        </p:nvSpPr>
        <p:spPr>
          <a:xfrm>
            <a:off x="6465135" y="2488343"/>
            <a:ext cx="2085792" cy="274650"/>
          </a:xfrm>
        </p:spPr>
        <p:txBody>
          <a:bodyPr/>
          <a:lstStyle/>
          <a:p>
            <a:r>
              <a:rPr lang="en-US" dirty="0"/>
              <a:t>DR Helena Slama</a:t>
            </a:r>
          </a:p>
        </p:txBody>
      </p:sp>
      <p:sp>
        <p:nvSpPr>
          <p:cNvPr id="266" name="Text Placeholder 265">
            <a:extLst>
              <a:ext uri="{FF2B5EF4-FFF2-40B4-BE49-F238E27FC236}">
                <a16:creationId xmlns:a16="http://schemas.microsoft.com/office/drawing/2014/main" id="{07875ABF-89D4-4476-BEBD-FD3F3A524249}"/>
              </a:ext>
            </a:extLst>
          </p:cNvPr>
          <p:cNvSpPr>
            <a:spLocks noGrp="1"/>
          </p:cNvSpPr>
          <p:nvPr>
            <p:ph type="body" sz="quarter" idx="24"/>
          </p:nvPr>
        </p:nvSpPr>
        <p:spPr>
          <a:xfrm>
            <a:off x="6556599" y="2699291"/>
            <a:ext cx="1994327" cy="566310"/>
          </a:xfrm>
        </p:spPr>
        <p:txBody>
          <a:bodyPr/>
          <a:lstStyle/>
          <a:p>
            <a:pPr>
              <a:lnSpc>
                <a:spcPct val="100000"/>
              </a:lnSpc>
            </a:pPr>
            <a:r>
              <a:rPr lang="en-US" dirty="0"/>
              <a:t>MD | EMBA | Master of Translational Medicine and Biomedical Entrepreneurship</a:t>
            </a:r>
          </a:p>
        </p:txBody>
      </p:sp>
      <p:sp>
        <p:nvSpPr>
          <p:cNvPr id="13" name="Text Placeholder 264">
            <a:extLst>
              <a:ext uri="{FF2B5EF4-FFF2-40B4-BE49-F238E27FC236}">
                <a16:creationId xmlns:a16="http://schemas.microsoft.com/office/drawing/2014/main" id="{AAAA4816-37B3-44BA-89F0-597225B7CF5A}"/>
              </a:ext>
            </a:extLst>
          </p:cNvPr>
          <p:cNvSpPr txBox="1">
            <a:spLocks/>
          </p:cNvSpPr>
          <p:nvPr/>
        </p:nvSpPr>
        <p:spPr>
          <a:xfrm>
            <a:off x="5481757" y="5251577"/>
            <a:ext cx="1416714" cy="274650"/>
          </a:xfrm>
          <a:prstGeom prst="rect">
            <a:avLst/>
          </a:prstGeom>
        </p:spPr>
        <p:txBody>
          <a:bodyPr/>
          <a:lstStyle>
            <a:lvl1pPr marL="0" indent="0" algn="ctr"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200" kern="1200" cap="all" spc="200" baseline="0">
                <a:solidFill>
                  <a:schemeClr val="accent6"/>
                </a:solidFill>
                <a:latin typeface="+mj-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13111A"/>
              </a:buClr>
              <a:buSzPct val="100000"/>
              <a:buFont typeface="Calibri" panose="020F0502020204030204" pitchFamily="34" charset="0"/>
              <a:buNone/>
              <a:tabLst/>
              <a:defRPr/>
            </a:pPr>
            <a:r>
              <a:rPr kumimoji="0" lang="en-US" sz="1200" b="1" i="0" u="none" strike="noStrike" kern="1200" cap="all" spc="200" normalizeH="0" baseline="0" noProof="0" dirty="0">
                <a:ln>
                  <a:noFill/>
                </a:ln>
                <a:solidFill>
                  <a:srgbClr val="D54773"/>
                </a:solidFill>
                <a:effectLst/>
                <a:uLnTx/>
                <a:uFillTx/>
                <a:latin typeface="-apple-system"/>
                <a:ea typeface="+mn-ea"/>
                <a:cs typeface="+mn-cs"/>
              </a:rPr>
              <a:t>Paul Spiegel</a:t>
            </a:r>
            <a:endParaRPr kumimoji="0" lang="en-US" sz="1200" b="0" i="0" u="none" strike="noStrike" kern="1200" cap="all" spc="200" normalizeH="0" baseline="0" noProof="0" dirty="0">
              <a:ln>
                <a:noFill/>
              </a:ln>
              <a:solidFill>
                <a:srgbClr val="D54773"/>
              </a:solidFill>
              <a:effectLst/>
              <a:uLnTx/>
              <a:uFillTx/>
              <a:latin typeface="THICCCBOI"/>
              <a:ea typeface="+mn-ea"/>
              <a:cs typeface="+mn-cs"/>
            </a:endParaRPr>
          </a:p>
        </p:txBody>
      </p:sp>
      <p:sp>
        <p:nvSpPr>
          <p:cNvPr id="14" name="Text Placeholder 265">
            <a:extLst>
              <a:ext uri="{FF2B5EF4-FFF2-40B4-BE49-F238E27FC236}">
                <a16:creationId xmlns:a16="http://schemas.microsoft.com/office/drawing/2014/main" id="{F1DF347F-D409-43C4-9F37-48A2BD3AA46B}"/>
              </a:ext>
            </a:extLst>
          </p:cNvPr>
          <p:cNvSpPr txBox="1">
            <a:spLocks/>
          </p:cNvSpPr>
          <p:nvPr/>
        </p:nvSpPr>
        <p:spPr>
          <a:xfrm>
            <a:off x="5189333" y="5504486"/>
            <a:ext cx="1979214" cy="1018693"/>
          </a:xfrm>
          <a:prstGeom prst="rect">
            <a:avLst/>
          </a:prstGeom>
        </p:spPr>
        <p:txBody>
          <a:bodyPr/>
          <a:lstStyle>
            <a:lvl1pPr marL="0" indent="0" algn="ctr" defTabSz="914400" rtl="0" eaLnBrk="1" latinLnBrk="0" hangingPunct="1">
              <a:lnSpc>
                <a:spcPct val="90000"/>
              </a:lnSpc>
              <a:spcBef>
                <a:spcPts val="0"/>
              </a:spcBef>
              <a:spcAft>
                <a:spcPts val="200"/>
              </a:spcAft>
              <a:buClr>
                <a:schemeClr val="accent1"/>
              </a:buClr>
              <a:buSzPct val="100000"/>
              <a:buFont typeface="Calibri" panose="020F0502020204030204" pitchFamily="34" charset="0"/>
              <a:buNone/>
              <a:defRPr sz="1000" kern="1200" cap="none" spc="0" baseline="0">
                <a:solidFill>
                  <a:schemeClr val="bg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
                <a:srgbClr val="13111A"/>
              </a:buClr>
              <a:buSzPct val="100000"/>
              <a:buFont typeface="Calibri" panose="020F0502020204030204" pitchFamily="34" charset="0"/>
              <a:buNone/>
              <a:tabLst/>
              <a:defRPr/>
            </a:pPr>
            <a:r>
              <a:rPr kumimoji="0" lang="en-US" sz="1000" b="0" i="0" u="none" strike="noStrike" kern="1200" cap="none" spc="0" normalizeH="0" baseline="0" noProof="0" dirty="0">
                <a:ln>
                  <a:noFill/>
                </a:ln>
                <a:solidFill>
                  <a:prstClr val="white"/>
                </a:solidFill>
                <a:effectLst/>
                <a:uLnTx/>
                <a:uFillTx/>
                <a:latin typeface="THICCCBOI Medium"/>
                <a:ea typeface="+mn-ea"/>
                <a:cs typeface="+mn-cs"/>
              </a:rPr>
              <a:t>J.D. UC Berkeley/Harvard School of Law | Associate Editor, California Law Review | Harvard Law School Dean's List | Specializes in IP law and international business</a:t>
            </a:r>
          </a:p>
        </p:txBody>
      </p:sp>
      <p:pic>
        <p:nvPicPr>
          <p:cNvPr id="4098" name="Picture 2" descr="Paul Spiegel, #OPEN_TO_WORK">
            <a:extLst>
              <a:ext uri="{FF2B5EF4-FFF2-40B4-BE49-F238E27FC236}">
                <a16:creationId xmlns:a16="http://schemas.microsoft.com/office/drawing/2014/main" id="{EA05D074-5B8F-4C80-A8A6-4440A17194E2}"/>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12185" b="13519"/>
          <a:stretch/>
        </p:blipFill>
        <p:spPr bwMode="auto">
          <a:xfrm>
            <a:off x="5481757" y="3897220"/>
            <a:ext cx="1201251" cy="118299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7" name="Text Placeholder 264">
            <a:extLst>
              <a:ext uri="{FF2B5EF4-FFF2-40B4-BE49-F238E27FC236}">
                <a16:creationId xmlns:a16="http://schemas.microsoft.com/office/drawing/2014/main" id="{F00D67E1-F2A3-BF4F-C8BD-3CB585729B35}"/>
              </a:ext>
            </a:extLst>
          </p:cNvPr>
          <p:cNvSpPr txBox="1">
            <a:spLocks/>
          </p:cNvSpPr>
          <p:nvPr/>
        </p:nvSpPr>
        <p:spPr>
          <a:xfrm>
            <a:off x="8919707" y="5357434"/>
            <a:ext cx="1332318" cy="371467"/>
          </a:xfrm>
          <a:prstGeom prst="rect">
            <a:avLst/>
          </a:prstGeom>
        </p:spPr>
        <p:txBody>
          <a:bodyPr/>
          <a:lstStyle>
            <a:lvl1pPr marL="0" indent="0" algn="ctr"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200" kern="1200" cap="all" spc="200" baseline="0">
                <a:solidFill>
                  <a:schemeClr val="accent6"/>
                </a:solidFill>
                <a:latin typeface="+mj-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13111A"/>
              </a:buClr>
              <a:buSzPct val="100000"/>
              <a:buFont typeface="Calibri" panose="020F0502020204030204" pitchFamily="34" charset="0"/>
              <a:buNone/>
              <a:tabLst/>
              <a:defRPr/>
            </a:pPr>
            <a:r>
              <a:rPr lang="en-US" b="1" i="0" dirty="0">
                <a:effectLst/>
                <a:latin typeface="-apple-system"/>
              </a:rPr>
              <a:t>DR Juanita Mathews</a:t>
            </a:r>
            <a:endParaRPr kumimoji="0" lang="en-US" sz="1200" b="0" i="0" u="none" strike="noStrike" kern="1200" cap="all" spc="200" normalizeH="0" baseline="0" noProof="0" dirty="0">
              <a:ln>
                <a:noFill/>
              </a:ln>
              <a:solidFill>
                <a:srgbClr val="D54773"/>
              </a:solidFill>
              <a:effectLst/>
              <a:uLnTx/>
              <a:uFillTx/>
              <a:latin typeface="THICCCBOI"/>
              <a:ea typeface="+mn-ea"/>
              <a:cs typeface="+mn-cs"/>
            </a:endParaRPr>
          </a:p>
        </p:txBody>
      </p:sp>
      <p:sp>
        <p:nvSpPr>
          <p:cNvPr id="18" name="Text Placeholder 265">
            <a:extLst>
              <a:ext uri="{FF2B5EF4-FFF2-40B4-BE49-F238E27FC236}">
                <a16:creationId xmlns:a16="http://schemas.microsoft.com/office/drawing/2014/main" id="{AF2D0F2F-1491-5CD5-A855-000C8DBDBA63}"/>
              </a:ext>
            </a:extLst>
          </p:cNvPr>
          <p:cNvSpPr txBox="1">
            <a:spLocks/>
          </p:cNvSpPr>
          <p:nvPr/>
        </p:nvSpPr>
        <p:spPr>
          <a:xfrm>
            <a:off x="8680307" y="5728902"/>
            <a:ext cx="1872635" cy="702504"/>
          </a:xfrm>
          <a:prstGeom prst="rect">
            <a:avLst/>
          </a:prstGeom>
        </p:spPr>
        <p:txBody>
          <a:bodyPr/>
          <a:lstStyle>
            <a:lvl1pPr marL="0" indent="0" algn="ctr" defTabSz="914400" rtl="0" eaLnBrk="1" latinLnBrk="0" hangingPunct="1">
              <a:lnSpc>
                <a:spcPct val="90000"/>
              </a:lnSpc>
              <a:spcBef>
                <a:spcPts val="0"/>
              </a:spcBef>
              <a:spcAft>
                <a:spcPts val="200"/>
              </a:spcAft>
              <a:buClr>
                <a:schemeClr val="accent1"/>
              </a:buClr>
              <a:buSzPct val="100000"/>
              <a:buFont typeface="Calibri" panose="020F0502020204030204" pitchFamily="34" charset="0"/>
              <a:buNone/>
              <a:defRPr sz="1000" kern="1200" cap="none" spc="0" baseline="0">
                <a:solidFill>
                  <a:schemeClr val="bg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200"/>
              </a:spcAft>
              <a:buClr>
                <a:srgbClr val="13111A"/>
              </a:buClr>
              <a:buSzPct val="100000"/>
              <a:buFont typeface="Calibri" panose="020F0502020204030204" pitchFamily="34" charset="0"/>
              <a:buNone/>
              <a:tabLst/>
              <a:defRPr/>
            </a:pPr>
            <a:r>
              <a:rPr lang="en-US" b="0" i="0" dirty="0">
                <a:effectLst/>
              </a:rPr>
              <a:t>Staff scientist at Tufts University with Dr. Michael Levin at the Allen Discovery Center</a:t>
            </a:r>
            <a:endParaRPr kumimoji="0" lang="en-US" sz="1000" b="0" i="0" u="none" strike="noStrike" kern="1200" cap="none" spc="0" normalizeH="0" baseline="0" noProof="0" dirty="0">
              <a:ln>
                <a:noFill/>
              </a:ln>
              <a:solidFill>
                <a:prstClr val="white"/>
              </a:solidFill>
              <a:effectLst/>
              <a:uLnTx/>
              <a:uFillTx/>
              <a:ea typeface="+mn-ea"/>
              <a:cs typeface="+mn-cs"/>
            </a:endParaRPr>
          </a:p>
        </p:txBody>
      </p:sp>
      <p:pic>
        <p:nvPicPr>
          <p:cNvPr id="19" name="Picture 2">
            <a:extLst>
              <a:ext uri="{FF2B5EF4-FFF2-40B4-BE49-F238E27FC236}">
                <a16:creationId xmlns:a16="http://schemas.microsoft.com/office/drawing/2014/main" id="{D335F02B-F19C-03CC-A04F-E64C10B3242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t="760" b="760"/>
          <a:stretch/>
        </p:blipFill>
        <p:spPr bwMode="auto">
          <a:xfrm>
            <a:off x="8945474" y="3897219"/>
            <a:ext cx="1384440" cy="136339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 name="Picture Placeholder 42">
            <a:extLst>
              <a:ext uri="{FF2B5EF4-FFF2-40B4-BE49-F238E27FC236}">
                <a16:creationId xmlns:a16="http://schemas.microsoft.com/office/drawing/2014/main" id="{251B761D-3316-740E-002B-31ADE014D746}"/>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p:blipFill>
        <p:spPr>
          <a:xfrm>
            <a:off x="3932384" y="960223"/>
            <a:ext cx="1361643" cy="1361643"/>
          </a:xfrm>
          <a:prstGeom prst="ellipse">
            <a:avLst/>
          </a:prstGeom>
        </p:spPr>
      </p:pic>
      <p:sp>
        <p:nvSpPr>
          <p:cNvPr id="21" name="Text Placeholder 260">
            <a:extLst>
              <a:ext uri="{FF2B5EF4-FFF2-40B4-BE49-F238E27FC236}">
                <a16:creationId xmlns:a16="http://schemas.microsoft.com/office/drawing/2014/main" id="{09A02034-B4B8-5A0C-DF23-B220E20F6B2E}"/>
              </a:ext>
            </a:extLst>
          </p:cNvPr>
          <p:cNvSpPr txBox="1">
            <a:spLocks/>
          </p:cNvSpPr>
          <p:nvPr/>
        </p:nvSpPr>
        <p:spPr>
          <a:xfrm>
            <a:off x="3392773" y="2428743"/>
            <a:ext cx="2284727" cy="274650"/>
          </a:xfrm>
          <a:prstGeom prst="rect">
            <a:avLst/>
          </a:prstGeom>
        </p:spPr>
        <p:txBody>
          <a:bodyPr/>
          <a:lstStyle>
            <a:lvl1pPr marL="0" indent="0" algn="ctr"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200" b="0" kern="1200" cap="all" spc="200" baseline="0">
                <a:solidFill>
                  <a:schemeClr val="accent6"/>
                </a:solidFill>
                <a:latin typeface="+mj-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DR Michael LIEBMAN</a:t>
            </a:r>
          </a:p>
        </p:txBody>
      </p:sp>
      <p:sp>
        <p:nvSpPr>
          <p:cNvPr id="22" name="Text Placeholder 261">
            <a:extLst>
              <a:ext uri="{FF2B5EF4-FFF2-40B4-BE49-F238E27FC236}">
                <a16:creationId xmlns:a16="http://schemas.microsoft.com/office/drawing/2014/main" id="{11A0613B-5ACE-93FF-C3D9-B181C8DF9C20}"/>
              </a:ext>
            </a:extLst>
          </p:cNvPr>
          <p:cNvSpPr txBox="1">
            <a:spLocks/>
          </p:cNvSpPr>
          <p:nvPr/>
        </p:nvSpPr>
        <p:spPr>
          <a:xfrm>
            <a:off x="3586658" y="2710047"/>
            <a:ext cx="2085792" cy="886887"/>
          </a:xfrm>
          <a:prstGeom prst="rect">
            <a:avLst/>
          </a:prstGeom>
        </p:spPr>
        <p:txBody>
          <a:bodyPr/>
          <a:lstStyle>
            <a:lvl1pPr marL="0" indent="0" algn="ctr" defTabSz="914400" rtl="0" eaLnBrk="1" latinLnBrk="0" hangingPunct="1">
              <a:lnSpc>
                <a:spcPct val="90000"/>
              </a:lnSpc>
              <a:spcBef>
                <a:spcPts val="0"/>
              </a:spcBef>
              <a:spcAft>
                <a:spcPts val="200"/>
              </a:spcAft>
              <a:buClr>
                <a:schemeClr val="accent1"/>
              </a:buClr>
              <a:buSzPct val="100000"/>
              <a:buFont typeface="Calibri" panose="020F0502020204030204" pitchFamily="34" charset="0"/>
              <a:buNone/>
              <a:defRPr sz="1000" kern="1200" cap="none" spc="0" baseline="0">
                <a:solidFill>
                  <a:schemeClr val="bg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pPr>
            <a:r>
              <a:rPr lang="en-US" dirty="0"/>
              <a:t>32 years of experience in medicine and biomedical research. Managing director of IPQ Analytics and Strategic Medicine</a:t>
            </a:r>
          </a:p>
        </p:txBody>
      </p:sp>
      <p:pic>
        <p:nvPicPr>
          <p:cNvPr id="23" name="Picture Placeholder 50">
            <a:extLst>
              <a:ext uri="{FF2B5EF4-FFF2-40B4-BE49-F238E27FC236}">
                <a16:creationId xmlns:a16="http://schemas.microsoft.com/office/drawing/2014/main" id="{A2AA0E5B-E3AE-0717-0CCC-F7E52D27892A}"/>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p:blipFill>
        <p:spPr>
          <a:xfrm>
            <a:off x="9743160" y="1067100"/>
            <a:ext cx="1361643" cy="1361643"/>
          </a:xfrm>
          <a:prstGeom prst="ellipse">
            <a:avLst/>
          </a:prstGeom>
        </p:spPr>
      </p:pic>
      <p:sp>
        <p:nvSpPr>
          <p:cNvPr id="24" name="Text Placeholder 264">
            <a:extLst>
              <a:ext uri="{FF2B5EF4-FFF2-40B4-BE49-F238E27FC236}">
                <a16:creationId xmlns:a16="http://schemas.microsoft.com/office/drawing/2014/main" id="{27DB1E9F-11F9-374B-4B9B-83F71815E0C7}"/>
              </a:ext>
            </a:extLst>
          </p:cNvPr>
          <p:cNvSpPr txBox="1">
            <a:spLocks/>
          </p:cNvSpPr>
          <p:nvPr/>
        </p:nvSpPr>
        <p:spPr>
          <a:xfrm>
            <a:off x="9670739" y="2511526"/>
            <a:ext cx="1506483" cy="428120"/>
          </a:xfrm>
          <a:prstGeom prst="rect">
            <a:avLst/>
          </a:prstGeom>
        </p:spPr>
        <p:txBody>
          <a:bodyPr/>
          <a:lstStyle>
            <a:lvl1pPr marL="0" indent="0" algn="ctr"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200" kern="1200" cap="all" spc="200" baseline="0">
                <a:solidFill>
                  <a:schemeClr val="accent6"/>
                </a:solidFill>
                <a:latin typeface="+mj-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Piotr </a:t>
            </a:r>
            <a:r>
              <a:rPr lang="en-US" dirty="0" err="1"/>
              <a:t>Motykiewicz</a:t>
            </a:r>
            <a:endParaRPr lang="en-US" dirty="0"/>
          </a:p>
        </p:txBody>
      </p:sp>
      <p:sp>
        <p:nvSpPr>
          <p:cNvPr id="25" name="Text Placeholder 265">
            <a:extLst>
              <a:ext uri="{FF2B5EF4-FFF2-40B4-BE49-F238E27FC236}">
                <a16:creationId xmlns:a16="http://schemas.microsoft.com/office/drawing/2014/main" id="{862F6E3D-2478-0E59-1660-890F11B03794}"/>
              </a:ext>
            </a:extLst>
          </p:cNvPr>
          <p:cNvSpPr txBox="1">
            <a:spLocks/>
          </p:cNvSpPr>
          <p:nvPr/>
        </p:nvSpPr>
        <p:spPr>
          <a:xfrm>
            <a:off x="9435075" y="2921181"/>
            <a:ext cx="1994327" cy="566310"/>
          </a:xfrm>
          <a:prstGeom prst="rect">
            <a:avLst/>
          </a:prstGeom>
        </p:spPr>
        <p:txBody>
          <a:bodyPr/>
          <a:lstStyle>
            <a:lvl1pPr marL="0" indent="0" algn="ctr" defTabSz="914400" rtl="0" eaLnBrk="1" latinLnBrk="0" hangingPunct="1">
              <a:lnSpc>
                <a:spcPct val="90000"/>
              </a:lnSpc>
              <a:spcBef>
                <a:spcPts val="0"/>
              </a:spcBef>
              <a:spcAft>
                <a:spcPts val="200"/>
              </a:spcAft>
              <a:buClr>
                <a:schemeClr val="accent1"/>
              </a:buClr>
              <a:buSzPct val="100000"/>
              <a:buFont typeface="Calibri" panose="020F0502020204030204" pitchFamily="34" charset="0"/>
              <a:buNone/>
              <a:defRPr sz="1000" kern="1200" cap="none" spc="0" baseline="0">
                <a:solidFill>
                  <a:schemeClr val="bg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pPr>
            <a:r>
              <a:rPr lang="en-US" dirty="0"/>
              <a:t>10 years running a 2M user social network as head of engineering and product</a:t>
            </a:r>
          </a:p>
        </p:txBody>
      </p:sp>
    </p:spTree>
    <p:custDataLst>
      <p:tags r:id="rId1"/>
    </p:custDataLst>
    <p:extLst>
      <p:ext uri="{BB962C8B-B14F-4D97-AF65-F5344CB8AC3E}">
        <p14:creationId xmlns:p14="http://schemas.microsoft.com/office/powerpoint/2010/main" val="471393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ooter Placeholder 26">
            <a:extLst>
              <a:ext uri="{FF2B5EF4-FFF2-40B4-BE49-F238E27FC236}">
                <a16:creationId xmlns:a16="http://schemas.microsoft.com/office/drawing/2014/main" id="{151BCD38-8456-AB0A-AC13-AE41EAEB56F3}"/>
              </a:ext>
            </a:extLst>
          </p:cNvPr>
          <p:cNvSpPr>
            <a:spLocks noGrp="1"/>
          </p:cNvSpPr>
          <p:nvPr>
            <p:ph type="ftr" sz="quarter" idx="4294967295"/>
          </p:nvPr>
        </p:nvSpPr>
        <p:spPr>
          <a:xfrm rot="5400000">
            <a:off x="9421813" y="1408113"/>
            <a:ext cx="2770187" cy="365125"/>
          </a:xfrm>
          <a:prstGeom prst="rect">
            <a:avLst/>
          </a:prstGeom>
        </p:spPr>
        <p:txBody>
          <a:bodyPr/>
          <a:lstStyle/>
          <a:p>
            <a:r>
              <a:rPr lang="en-US"/>
              <a:t>PRESENTATION TITLE</a:t>
            </a:r>
          </a:p>
        </p:txBody>
      </p:sp>
      <p:sp>
        <p:nvSpPr>
          <p:cNvPr id="28" name="Slide Number Placeholder 27">
            <a:extLst>
              <a:ext uri="{FF2B5EF4-FFF2-40B4-BE49-F238E27FC236}">
                <a16:creationId xmlns:a16="http://schemas.microsoft.com/office/drawing/2014/main" id="{AF052C5E-37FC-DC93-4A3E-3A45AF801164}"/>
              </a:ext>
            </a:extLst>
          </p:cNvPr>
          <p:cNvSpPr>
            <a:spLocks noGrp="1"/>
          </p:cNvSpPr>
          <p:nvPr>
            <p:ph type="sldNum" sz="quarter" idx="4294967295"/>
          </p:nvPr>
        </p:nvSpPr>
        <p:spPr>
          <a:xfrm>
            <a:off x="11645900" y="3165475"/>
            <a:ext cx="546100" cy="579438"/>
          </a:xfrm>
          <a:prstGeom prst="rect">
            <a:avLst/>
          </a:prstGeom>
        </p:spPr>
        <p:txBody>
          <a:bodyPr/>
          <a:lstStyle/>
          <a:p>
            <a:pPr>
              <a:defRPr/>
            </a:pPr>
            <a:fld id="{8D1FC6F8-0BCD-47E9-9C64-690771D9C143}" type="slidenum">
              <a:rPr lang="en-US" smtClean="0"/>
              <a:pPr>
                <a:defRPr/>
              </a:pPr>
              <a:t>43</a:t>
            </a:fld>
            <a:endParaRPr lang="en-US"/>
          </a:p>
        </p:txBody>
      </p:sp>
    </p:spTree>
    <p:custDataLst>
      <p:tags r:id="rId1"/>
    </p:custDataLst>
    <p:extLst>
      <p:ext uri="{BB962C8B-B14F-4D97-AF65-F5344CB8AC3E}">
        <p14:creationId xmlns:p14="http://schemas.microsoft.com/office/powerpoint/2010/main" val="3368847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00293D-4DD1-4F9D-A9DF-32D63B851883}"/>
              </a:ext>
            </a:extLst>
          </p:cNvPr>
          <p:cNvSpPr>
            <a:spLocks noGrp="1"/>
          </p:cNvSpPr>
          <p:nvPr>
            <p:ph type="sldNum" sz="quarter" idx="4294967295"/>
          </p:nvPr>
        </p:nvSpPr>
        <p:spPr>
          <a:xfrm>
            <a:off x="11114088" y="6427788"/>
            <a:ext cx="1077912" cy="365125"/>
          </a:xfrm>
          <a:prstGeom prst="rect">
            <a:avLst/>
          </a:prstGeom>
        </p:spPr>
        <p:txBody>
          <a:bodyPr/>
          <a:lstStyle/>
          <a:p>
            <a:fld id="{5AE1514C-5E56-4738-A1FF-4B1CFD2A3E36}" type="slidenum">
              <a:rPr lang="en-US" smtClean="0"/>
              <a:pPr/>
              <a:t>44</a:t>
            </a:fld>
            <a:endParaRPr lang="en-US"/>
          </a:p>
        </p:txBody>
      </p:sp>
      <p:sp>
        <p:nvSpPr>
          <p:cNvPr id="2" name="TextBox 1">
            <a:extLst>
              <a:ext uri="{FF2B5EF4-FFF2-40B4-BE49-F238E27FC236}">
                <a16:creationId xmlns:a16="http://schemas.microsoft.com/office/drawing/2014/main" id="{AD3D5EB9-4366-25C1-65B2-3114DA13EFF7}"/>
              </a:ext>
            </a:extLst>
          </p:cNvPr>
          <p:cNvSpPr txBox="1"/>
          <p:nvPr/>
        </p:nvSpPr>
        <p:spPr>
          <a:xfrm>
            <a:off x="3162924" y="2413416"/>
            <a:ext cx="6280879" cy="1569660"/>
          </a:xfrm>
          <a:prstGeom prst="rect">
            <a:avLst/>
          </a:prstGeom>
          <a:noFill/>
        </p:spPr>
        <p:txBody>
          <a:bodyPr wrap="square" rtlCol="0">
            <a:spAutoFit/>
          </a:bodyPr>
          <a:lstStyle/>
          <a:p>
            <a:r>
              <a:rPr lang="en-US" sz="9600">
                <a:solidFill>
                  <a:schemeClr val="bg1"/>
                </a:solidFill>
              </a:rPr>
              <a:t>Appendix</a:t>
            </a:r>
          </a:p>
        </p:txBody>
      </p:sp>
    </p:spTree>
    <p:custDataLst>
      <p:tags r:id="rId1"/>
    </p:custDataLst>
    <p:extLst>
      <p:ext uri="{BB962C8B-B14F-4D97-AF65-F5344CB8AC3E}">
        <p14:creationId xmlns:p14="http://schemas.microsoft.com/office/powerpoint/2010/main" val="2964796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11"/>
          <p:cNvSpPr txBox="1">
            <a:spLocks/>
          </p:cNvSpPr>
          <p:nvPr/>
        </p:nvSpPr>
        <p:spPr>
          <a:xfrm>
            <a:off x="1119211" y="584001"/>
            <a:ext cx="9712036" cy="797999"/>
          </a:xfrm>
          <a:prstGeom prst="rect">
            <a:avLst/>
          </a:prstGeom>
          <a:noFill/>
          <a:ln>
            <a:noFill/>
          </a:ln>
        </p:spPr>
        <p:txBody>
          <a:bodyPr lIns="121748" tIns="121748" rIns="121748" bIns="121748"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Font typeface="News Cycle"/>
              <a:buAutoNum type="arabicPeriod"/>
              <a:defRPr sz="6400" b="1" i="0" u="none" strike="noStrike" cap="none" baseline="0">
                <a:solidFill>
                  <a:srgbClr val="434343"/>
                </a:solidFill>
                <a:latin typeface="News Cycle"/>
                <a:ea typeface="News Cycle"/>
                <a:cs typeface="News Cycle"/>
                <a:sym typeface="News Cycle"/>
                <a:rtl val="0"/>
              </a:defRPr>
            </a:lvl1pPr>
            <a:lvl2pPr marR="0" algn="l" rtl="0">
              <a:lnSpc>
                <a:spcPct val="100000"/>
              </a:lnSpc>
              <a:spcBef>
                <a:spcPts val="0"/>
              </a:spcBef>
              <a:spcAft>
                <a:spcPts val="0"/>
              </a:spcAft>
              <a:buClr>
                <a:schemeClr val="dk1"/>
              </a:buClr>
              <a:buSzPct val="100000"/>
              <a:buAutoNum type="arabicPeriod"/>
              <a:defRPr sz="3600" b="1" i="0" u="none" strike="noStrike" cap="none" baseline="0">
                <a:solidFill>
                  <a:schemeClr val="dk1"/>
                </a:solidFill>
                <a:latin typeface="Arial"/>
                <a:ea typeface="Arial"/>
                <a:cs typeface="Arial"/>
                <a:sym typeface="Arial"/>
                <a:rtl val="0"/>
              </a:defRPr>
            </a:lvl2pPr>
            <a:lvl3pPr rtl="0">
              <a:spcBef>
                <a:spcPts val="0"/>
              </a:spcBef>
              <a:buClr>
                <a:schemeClr val="dk1"/>
              </a:buClr>
              <a:buSzPct val="100000"/>
              <a:buAutoNum type="arabicPeriod"/>
              <a:defRPr sz="3600" b="1">
                <a:solidFill>
                  <a:schemeClr val="dk1"/>
                </a:solidFill>
              </a:defRPr>
            </a:lvl3pPr>
            <a:lvl4pPr rtl="0">
              <a:spcBef>
                <a:spcPts val="0"/>
              </a:spcBef>
              <a:buClr>
                <a:schemeClr val="dk1"/>
              </a:buClr>
              <a:buSzPct val="100000"/>
              <a:buAutoNum type="arabicPeriod"/>
              <a:defRPr sz="3600" b="1">
                <a:solidFill>
                  <a:schemeClr val="dk1"/>
                </a:solidFill>
              </a:defRPr>
            </a:lvl4pPr>
            <a:lvl5pPr rtl="0">
              <a:spcBef>
                <a:spcPts val="0"/>
              </a:spcBef>
              <a:buClr>
                <a:schemeClr val="dk1"/>
              </a:buClr>
              <a:buSzPct val="100000"/>
              <a:buAutoNum type="arabicPeriod"/>
              <a:defRPr sz="3600" b="1">
                <a:solidFill>
                  <a:schemeClr val="dk1"/>
                </a:solidFill>
              </a:defRPr>
            </a:lvl5pPr>
            <a:lvl6pPr rtl="0">
              <a:spcBef>
                <a:spcPts val="0"/>
              </a:spcBef>
              <a:buClr>
                <a:schemeClr val="dk1"/>
              </a:buClr>
              <a:buSzPct val="100000"/>
              <a:buAutoNum type="arabicPeriod"/>
              <a:defRPr sz="3600" b="1">
                <a:solidFill>
                  <a:schemeClr val="dk1"/>
                </a:solidFill>
              </a:defRPr>
            </a:lvl6pPr>
            <a:lvl7pPr rtl="0">
              <a:spcBef>
                <a:spcPts val="0"/>
              </a:spcBef>
              <a:buClr>
                <a:schemeClr val="dk1"/>
              </a:buClr>
              <a:buSzPct val="100000"/>
              <a:buAutoNum type="arabicPeriod"/>
              <a:defRPr sz="3600" b="1">
                <a:solidFill>
                  <a:schemeClr val="dk1"/>
                </a:solidFill>
              </a:defRPr>
            </a:lvl7pPr>
            <a:lvl8pPr rtl="0">
              <a:spcBef>
                <a:spcPts val="0"/>
              </a:spcBef>
              <a:buClr>
                <a:schemeClr val="dk1"/>
              </a:buClr>
              <a:buSzPct val="100000"/>
              <a:buAutoNum type="arabicPeriod"/>
              <a:defRPr sz="3600" b="1">
                <a:solidFill>
                  <a:schemeClr val="dk1"/>
                </a:solidFill>
              </a:defRPr>
            </a:lvl8pPr>
            <a:lvl9pPr rtl="0">
              <a:spcBef>
                <a:spcPts val="0"/>
              </a:spcBef>
              <a:buClr>
                <a:schemeClr val="dk1"/>
              </a:buClr>
              <a:buSzPct val="100000"/>
              <a:buAutoNum type="arabicPeriod"/>
              <a:defRPr sz="3600" b="1">
                <a:solidFill>
                  <a:schemeClr val="dk1"/>
                </a:solidFill>
              </a:defRPr>
            </a:lvl9pPr>
          </a:lstStyle>
          <a:p>
            <a:pPr defTabSz="914400">
              <a:buFont typeface="News Cycle"/>
              <a:buNone/>
            </a:pPr>
            <a:r>
              <a:rPr lang="en" sz="6000" b="0" kern="0">
                <a:solidFill>
                  <a:schemeClr val="bg1"/>
                </a:solidFill>
                <a:latin typeface="Nexa Light"/>
              </a:rPr>
              <a:t>BUSINESS VALIDATION</a:t>
            </a:r>
          </a:p>
        </p:txBody>
      </p:sp>
      <p:sp>
        <p:nvSpPr>
          <p:cNvPr id="5" name="TextBox 4"/>
          <p:cNvSpPr txBox="1"/>
          <p:nvPr/>
        </p:nvSpPr>
        <p:spPr>
          <a:xfrm>
            <a:off x="882142" y="1166842"/>
            <a:ext cx="10581868" cy="4524315"/>
          </a:xfrm>
          <a:prstGeom prst="rect">
            <a:avLst/>
          </a:prstGeom>
          <a:noFill/>
        </p:spPr>
        <p:txBody>
          <a:bodyPr wrap="square" rtlCol="0">
            <a:spAutoFit/>
          </a:bodyPr>
          <a:lstStyle/>
          <a:p>
            <a:pPr marL="571500" indent="-571500">
              <a:buFont typeface="Arial" panose="020B0604020202020204" pitchFamily="34" charset="0"/>
              <a:buChar char="•"/>
            </a:pPr>
            <a:endParaRPr lang="en-US" sz="3200" dirty="0">
              <a:solidFill>
                <a:schemeClr val="bg1"/>
              </a:solidFill>
              <a:latin typeface="Nexa Light" panose="02000000000000000000" pitchFamily="50" charset="0"/>
            </a:endParaRPr>
          </a:p>
          <a:p>
            <a:pPr marL="571500" indent="-571500">
              <a:buFont typeface="Arial" panose="020B0604020202020204" pitchFamily="34" charset="0"/>
              <a:buChar char="•"/>
            </a:pPr>
            <a:r>
              <a:rPr lang="en-US" sz="3200" dirty="0">
                <a:solidFill>
                  <a:schemeClr val="bg1"/>
                </a:solidFill>
                <a:latin typeface="Nexa Light" panose="02000000000000000000" pitchFamily="50" charset="0"/>
              </a:rPr>
              <a:t>80% of Clinical Trials Fail Due To Inadequate Recruitment</a:t>
            </a:r>
          </a:p>
          <a:p>
            <a:pPr marL="571500" indent="-571500">
              <a:buFont typeface="Arial" panose="020B0604020202020204" pitchFamily="34" charset="0"/>
              <a:buChar char="•"/>
            </a:pPr>
            <a:r>
              <a:rPr lang="en-US" sz="3200" dirty="0">
                <a:solidFill>
                  <a:schemeClr val="bg1"/>
                </a:solidFill>
                <a:latin typeface="Nexa Light" panose="02000000000000000000" pitchFamily="50" charset="0"/>
              </a:rPr>
              <a:t>Successful ones often spend upwards of $30M on Recruitment</a:t>
            </a:r>
          </a:p>
          <a:p>
            <a:pPr marL="571500" indent="-571500">
              <a:buFont typeface="Arial" panose="020B0604020202020204" pitchFamily="34" charset="0"/>
              <a:buChar char="•"/>
            </a:pPr>
            <a:r>
              <a:rPr lang="en-US" sz="3200" dirty="0">
                <a:solidFill>
                  <a:schemeClr val="bg1"/>
                </a:solidFill>
                <a:latin typeface="Nexa Light" panose="02000000000000000000" pitchFamily="50" charset="0"/>
              </a:rPr>
              <a:t>Validic has received over $12 million in investments this year</a:t>
            </a:r>
          </a:p>
          <a:p>
            <a:pPr marL="571500" indent="-571500">
              <a:buFont typeface="Arial" panose="020B0604020202020204" pitchFamily="34" charset="0"/>
              <a:buChar char="•"/>
            </a:pPr>
            <a:r>
              <a:rPr lang="en-US" sz="3200" dirty="0">
                <a:solidFill>
                  <a:schemeClr val="bg1"/>
                </a:solidFill>
                <a:latin typeface="Nexa Light" panose="02000000000000000000" pitchFamily="50" charset="0"/>
              </a:rPr>
              <a:t>Human API has received $6 million in new investments this year</a:t>
            </a:r>
          </a:p>
          <a:p>
            <a:pPr marL="571500" indent="-571500">
              <a:buFont typeface="Arial" panose="020B0604020202020204" pitchFamily="34" charset="0"/>
              <a:buChar char="•"/>
            </a:pPr>
            <a:r>
              <a:rPr lang="en-US" sz="3200" dirty="0">
                <a:solidFill>
                  <a:schemeClr val="bg1"/>
                </a:solidFill>
                <a:latin typeface="Nexa Light" panose="02000000000000000000" pitchFamily="50" charset="0"/>
              </a:rPr>
              <a:t>Continued &gt;50% CAGR projected in the digital health space</a:t>
            </a:r>
          </a:p>
        </p:txBody>
      </p:sp>
    </p:spTree>
    <p:custDataLst>
      <p:tags r:id="rId1"/>
    </p:custDataLst>
    <p:extLst>
      <p:ext uri="{BB962C8B-B14F-4D97-AF65-F5344CB8AC3E}">
        <p14:creationId xmlns:p14="http://schemas.microsoft.com/office/powerpoint/2010/main" val="1630644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2347" y="851867"/>
            <a:ext cx="11927306" cy="993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solidFill>
                  <a:schemeClr val="bg1"/>
                </a:solidFill>
                <a:latin typeface="Nexa Bold" panose="02000000000000000000" pitchFamily="50" charset="0"/>
              </a:rPr>
              <a:t>Current Total Addressable Market</a:t>
            </a:r>
          </a:p>
        </p:txBody>
      </p:sp>
      <p:sp>
        <p:nvSpPr>
          <p:cNvPr id="3" name="TextBox 2"/>
          <p:cNvSpPr txBox="1"/>
          <p:nvPr/>
        </p:nvSpPr>
        <p:spPr>
          <a:xfrm>
            <a:off x="761999" y="3607381"/>
            <a:ext cx="10668000" cy="1015663"/>
          </a:xfrm>
          <a:prstGeom prst="rect">
            <a:avLst/>
          </a:prstGeom>
          <a:noFill/>
        </p:spPr>
        <p:txBody>
          <a:bodyPr wrap="square" rtlCol="0">
            <a:spAutoFit/>
          </a:bodyPr>
          <a:lstStyle/>
          <a:p>
            <a:pPr algn="ctr"/>
            <a:r>
              <a:rPr lang="en-US" sz="6000">
                <a:solidFill>
                  <a:srgbClr val="EAEAEA"/>
                </a:solidFill>
                <a:latin typeface="Nexa Light" panose="02000000000000000000" pitchFamily="50" charset="0"/>
              </a:rPr>
              <a:t>x $3 /user/year</a:t>
            </a:r>
          </a:p>
        </p:txBody>
      </p:sp>
      <p:sp>
        <p:nvSpPr>
          <p:cNvPr id="7" name="TextBox 6"/>
          <p:cNvSpPr txBox="1"/>
          <p:nvPr/>
        </p:nvSpPr>
        <p:spPr>
          <a:xfrm>
            <a:off x="946770" y="2603058"/>
            <a:ext cx="10187621" cy="707886"/>
          </a:xfrm>
          <a:prstGeom prst="rect">
            <a:avLst/>
          </a:prstGeom>
          <a:noFill/>
        </p:spPr>
        <p:txBody>
          <a:bodyPr wrap="square" rtlCol="0">
            <a:spAutoFit/>
          </a:bodyPr>
          <a:lstStyle/>
          <a:p>
            <a:pPr algn="ctr"/>
            <a:r>
              <a:rPr lang="en-US" sz="4000">
                <a:solidFill>
                  <a:srgbClr val="EAEAEA"/>
                </a:solidFill>
                <a:latin typeface="Nexa Light" panose="02000000000000000000" pitchFamily="50" charset="0"/>
              </a:rPr>
              <a:t>613 Million People Track a Health Indicator</a:t>
            </a:r>
          </a:p>
        </p:txBody>
      </p:sp>
      <p:sp>
        <p:nvSpPr>
          <p:cNvPr id="8" name="TextBox 7"/>
          <p:cNvSpPr txBox="1"/>
          <p:nvPr/>
        </p:nvSpPr>
        <p:spPr>
          <a:xfrm>
            <a:off x="1216303" y="4919481"/>
            <a:ext cx="9472709" cy="1200329"/>
          </a:xfrm>
          <a:prstGeom prst="rect">
            <a:avLst/>
          </a:prstGeom>
          <a:noFill/>
        </p:spPr>
        <p:txBody>
          <a:bodyPr wrap="square" rtlCol="0">
            <a:spAutoFit/>
          </a:bodyPr>
          <a:lstStyle/>
          <a:p>
            <a:pPr algn="ctr"/>
            <a:r>
              <a:rPr lang="en-US" sz="7200">
                <a:solidFill>
                  <a:srgbClr val="EAEAEA"/>
                </a:solidFill>
                <a:latin typeface="Nexa Light" panose="02000000000000000000" pitchFamily="50" charset="0"/>
              </a:rPr>
              <a:t>= $1.8 Billion TAM</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609657045"/>
      </p:ext>
    </p:extLst>
  </p:cSld>
  <p:clrMapOvr>
    <a:masterClrMapping/>
  </p:clrMapOvr>
  <mc:AlternateContent xmlns:mc="http://schemas.openxmlformats.org/markup-compatibility/2006" xmlns:p14="http://schemas.microsoft.com/office/powerpoint/2010/main">
    <mc:Choice Requires="p14">
      <p:transition spd="slow" p14:dur="2000" advTm="52804"/>
    </mc:Choice>
    <mc:Fallback xmlns="">
      <p:transition spd="slow" advTm="52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4052F12-AAC3-6E01-F311-601EE889EA7A}"/>
              </a:ext>
            </a:extLst>
          </p:cNvPr>
          <p:cNvSpPr>
            <a:spLocks noGrp="1"/>
          </p:cNvSpPr>
          <p:nvPr>
            <p:ph type="sldNum" sz="quarter" idx="4294967295"/>
          </p:nvPr>
        </p:nvSpPr>
        <p:spPr>
          <a:xfrm>
            <a:off x="11114088" y="6427788"/>
            <a:ext cx="1077912" cy="365125"/>
          </a:xfrm>
          <a:prstGeom prst="rect">
            <a:avLst/>
          </a:prstGeom>
        </p:spPr>
        <p:txBody>
          <a:bodyPr/>
          <a:lstStyle/>
          <a:p>
            <a:fld id="{5AE1514C-5E56-4738-A1FF-4B1CFD2A3E36}" type="slidenum">
              <a:rPr lang="en-US" smtClean="0"/>
              <a:pPr/>
              <a:t>47</a:t>
            </a:fld>
            <a:endParaRPr lang="en-US"/>
          </a:p>
        </p:txBody>
      </p:sp>
      <p:pic>
        <p:nvPicPr>
          <p:cNvPr id="7" name="Picture 6" descr="Text, timeline&#10;&#10;Description automatically generated">
            <a:extLst>
              <a:ext uri="{FF2B5EF4-FFF2-40B4-BE49-F238E27FC236}">
                <a16:creationId xmlns:a16="http://schemas.microsoft.com/office/drawing/2014/main" id="{F4E7ED67-059D-E11A-B46C-354111138A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5438" y="49696"/>
            <a:ext cx="4901305" cy="6588171"/>
          </a:xfrm>
          <a:prstGeom prst="rect">
            <a:avLst/>
          </a:prstGeom>
        </p:spPr>
      </p:pic>
      <p:sp>
        <p:nvSpPr>
          <p:cNvPr id="9" name="TextBox 8">
            <a:extLst>
              <a:ext uri="{FF2B5EF4-FFF2-40B4-BE49-F238E27FC236}">
                <a16:creationId xmlns:a16="http://schemas.microsoft.com/office/drawing/2014/main" id="{6A9AEF32-3F41-6CFC-8020-2214613E934D}"/>
              </a:ext>
            </a:extLst>
          </p:cNvPr>
          <p:cNvSpPr txBox="1"/>
          <p:nvPr/>
        </p:nvSpPr>
        <p:spPr>
          <a:xfrm>
            <a:off x="868335" y="805021"/>
            <a:ext cx="2674964"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News Cycle"/>
              <a:buNone/>
              <a:tabLst/>
              <a:defRPr/>
            </a:pPr>
            <a:r>
              <a:rPr kumimoji="0" lang="en" sz="6000" b="0" i="0" u="none" strike="noStrike" kern="0" cap="none" spc="0" normalizeH="0" baseline="0" noProof="0">
                <a:ln>
                  <a:noFill/>
                </a:ln>
                <a:solidFill>
                  <a:prstClr val="white"/>
                </a:solidFill>
                <a:effectLst/>
                <a:uLnTx/>
                <a:uFillTx/>
                <a:latin typeface="Nexa Light"/>
                <a:ea typeface="+mn-ea"/>
                <a:cs typeface="+mn-cs"/>
              </a:rPr>
              <a:t>SaaS </a:t>
            </a:r>
          </a:p>
          <a:p>
            <a:pPr marL="0" marR="0" lvl="0" indent="0" algn="l" defTabSz="914400" rtl="0" eaLnBrk="1" fontAlgn="auto" latinLnBrk="0" hangingPunct="1">
              <a:lnSpc>
                <a:spcPct val="100000"/>
              </a:lnSpc>
              <a:spcBef>
                <a:spcPts val="0"/>
              </a:spcBef>
              <a:spcAft>
                <a:spcPts val="0"/>
              </a:spcAft>
              <a:buClrTx/>
              <a:buSzTx/>
              <a:buFont typeface="News Cycle"/>
              <a:buNone/>
              <a:tabLst/>
              <a:defRPr/>
            </a:pPr>
            <a:r>
              <a:rPr kumimoji="0" lang="en" sz="6000" b="0" i="0" u="none" strike="noStrike" kern="0" cap="none" spc="0" normalizeH="0" baseline="0" noProof="0">
                <a:ln>
                  <a:noFill/>
                </a:ln>
                <a:solidFill>
                  <a:prstClr val="white"/>
                </a:solidFill>
                <a:effectLst/>
                <a:uLnTx/>
                <a:uFillTx/>
                <a:latin typeface="Nexa Light"/>
                <a:ea typeface="+mn-ea"/>
                <a:cs typeface="+mn-cs"/>
              </a:rPr>
              <a:t>Pricing</a:t>
            </a:r>
          </a:p>
        </p:txBody>
      </p:sp>
    </p:spTree>
    <p:custDataLst>
      <p:tags r:id="rId1"/>
    </p:custDataLst>
    <p:extLst>
      <p:ext uri="{BB962C8B-B14F-4D97-AF65-F5344CB8AC3E}">
        <p14:creationId xmlns:p14="http://schemas.microsoft.com/office/powerpoint/2010/main" val="4101521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A6B84C06-E38B-4317-9CA7-348ADC618F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00925" y="0"/>
            <a:ext cx="6691075" cy="6858000"/>
          </a:xfrm>
          <a:prstGeom prst="rect">
            <a:avLst/>
          </a:prstGeom>
        </p:spPr>
      </p:pic>
      <p:sp>
        <p:nvSpPr>
          <p:cNvPr id="22" name="TextBox 21">
            <a:extLst>
              <a:ext uri="{FF2B5EF4-FFF2-40B4-BE49-F238E27FC236}">
                <a16:creationId xmlns:a16="http://schemas.microsoft.com/office/drawing/2014/main" id="{0BC591E0-FA34-46AF-9A4C-2E9B7F11CA19}"/>
              </a:ext>
            </a:extLst>
          </p:cNvPr>
          <p:cNvSpPr txBox="1"/>
          <p:nvPr/>
        </p:nvSpPr>
        <p:spPr>
          <a:xfrm>
            <a:off x="307726" y="206705"/>
            <a:ext cx="4730261" cy="584775"/>
          </a:xfrm>
          <a:prstGeom prst="rect">
            <a:avLst/>
          </a:prstGeom>
          <a:noFill/>
        </p:spPr>
        <p:txBody>
          <a:bodyPr wrap="square" rtlCol="0">
            <a:spAutoFit/>
          </a:bodyPr>
          <a:lstStyle/>
          <a:p>
            <a:r>
              <a:rPr lang="en-US" sz="3200">
                <a:solidFill>
                  <a:schemeClr val="bg1"/>
                </a:solidFill>
              </a:rPr>
              <a:t>Initial Legal Structure</a:t>
            </a:r>
          </a:p>
        </p:txBody>
      </p:sp>
      <p:sp>
        <p:nvSpPr>
          <p:cNvPr id="24" name="TextBox 23">
            <a:extLst>
              <a:ext uri="{FF2B5EF4-FFF2-40B4-BE49-F238E27FC236}">
                <a16:creationId xmlns:a16="http://schemas.microsoft.com/office/drawing/2014/main" id="{71121130-50BE-45BC-BCC7-780862F19776}"/>
              </a:ext>
            </a:extLst>
          </p:cNvPr>
          <p:cNvSpPr txBox="1"/>
          <p:nvPr/>
        </p:nvSpPr>
        <p:spPr>
          <a:xfrm>
            <a:off x="307727" y="760621"/>
            <a:ext cx="4730261" cy="400110"/>
          </a:xfrm>
          <a:prstGeom prst="rect">
            <a:avLst/>
          </a:prstGeom>
          <a:noFill/>
        </p:spPr>
        <p:txBody>
          <a:bodyPr wrap="square" rtlCol="0">
            <a:spAutoFit/>
          </a:bodyPr>
          <a:lstStyle/>
          <a:p>
            <a:r>
              <a:rPr lang="en-US" sz="2000">
                <a:solidFill>
                  <a:schemeClr val="bg1"/>
                </a:solidFill>
              </a:rPr>
              <a:t>Located in the British Virgin Islands</a:t>
            </a:r>
          </a:p>
        </p:txBody>
      </p:sp>
      <p:sp>
        <p:nvSpPr>
          <p:cNvPr id="25" name="TextBox 24">
            <a:extLst>
              <a:ext uri="{FF2B5EF4-FFF2-40B4-BE49-F238E27FC236}">
                <a16:creationId xmlns:a16="http://schemas.microsoft.com/office/drawing/2014/main" id="{89714742-0D36-4FAC-955F-073F053D4582}"/>
              </a:ext>
            </a:extLst>
          </p:cNvPr>
          <p:cNvSpPr txBox="1"/>
          <p:nvPr/>
        </p:nvSpPr>
        <p:spPr>
          <a:xfrm>
            <a:off x="307727" y="2741859"/>
            <a:ext cx="4730261" cy="830997"/>
          </a:xfrm>
          <a:prstGeom prst="rect">
            <a:avLst/>
          </a:prstGeom>
          <a:noFill/>
        </p:spPr>
        <p:txBody>
          <a:bodyPr wrap="square" rtlCol="0">
            <a:spAutoFit/>
          </a:bodyPr>
          <a:lstStyle/>
          <a:p>
            <a:r>
              <a:rPr lang="en-US" sz="2400" dirty="0">
                <a:solidFill>
                  <a:schemeClr val="bg1"/>
                </a:solidFill>
              </a:rPr>
              <a:t>1. Syndicate Investment Club </a:t>
            </a:r>
            <a:r>
              <a:rPr lang="en-US" sz="2800" dirty="0">
                <a:solidFill>
                  <a:schemeClr val="bg1"/>
                </a:solidFill>
              </a:rPr>
              <a:t>– </a:t>
            </a:r>
            <a:r>
              <a:rPr lang="en-US" sz="2000" dirty="0">
                <a:solidFill>
                  <a:schemeClr val="bg1"/>
                </a:solidFill>
              </a:rPr>
              <a:t>Unaccredited US Investors</a:t>
            </a:r>
            <a:endParaRPr lang="en-US" sz="2800" dirty="0">
              <a:solidFill>
                <a:schemeClr val="bg1"/>
              </a:solidFill>
            </a:endParaRPr>
          </a:p>
        </p:txBody>
      </p:sp>
      <p:sp>
        <p:nvSpPr>
          <p:cNvPr id="26" name="TextBox 25">
            <a:extLst>
              <a:ext uri="{FF2B5EF4-FFF2-40B4-BE49-F238E27FC236}">
                <a16:creationId xmlns:a16="http://schemas.microsoft.com/office/drawing/2014/main" id="{22FB85AB-55A4-4E73-88DA-18995DF57676}"/>
              </a:ext>
            </a:extLst>
          </p:cNvPr>
          <p:cNvSpPr txBox="1"/>
          <p:nvPr/>
        </p:nvSpPr>
        <p:spPr>
          <a:xfrm>
            <a:off x="307726" y="3660145"/>
            <a:ext cx="4730261" cy="830997"/>
          </a:xfrm>
          <a:prstGeom prst="rect">
            <a:avLst/>
          </a:prstGeom>
          <a:noFill/>
        </p:spPr>
        <p:txBody>
          <a:bodyPr wrap="square" rtlCol="0">
            <a:spAutoFit/>
          </a:bodyPr>
          <a:lstStyle/>
          <a:p>
            <a:r>
              <a:rPr lang="en-US" sz="2800" dirty="0">
                <a:solidFill>
                  <a:schemeClr val="bg1"/>
                </a:solidFill>
              </a:rPr>
              <a:t>2. Swiss UNA – </a:t>
            </a:r>
            <a:r>
              <a:rPr lang="en-US" sz="2000" dirty="0">
                <a:solidFill>
                  <a:schemeClr val="bg1"/>
                </a:solidFill>
              </a:rPr>
              <a:t>Larger International Investors</a:t>
            </a:r>
            <a:endParaRPr lang="en-US" sz="2800" dirty="0">
              <a:solidFill>
                <a:schemeClr val="bg1"/>
              </a:solidFill>
            </a:endParaRPr>
          </a:p>
        </p:txBody>
      </p:sp>
      <p:sp>
        <p:nvSpPr>
          <p:cNvPr id="27" name="TextBox 26">
            <a:extLst>
              <a:ext uri="{FF2B5EF4-FFF2-40B4-BE49-F238E27FC236}">
                <a16:creationId xmlns:a16="http://schemas.microsoft.com/office/drawing/2014/main" id="{E6E101FC-D674-4A00-B6ED-DE6C16FDC5BB}"/>
              </a:ext>
            </a:extLst>
          </p:cNvPr>
          <p:cNvSpPr txBox="1"/>
          <p:nvPr/>
        </p:nvSpPr>
        <p:spPr>
          <a:xfrm>
            <a:off x="231528" y="2033973"/>
            <a:ext cx="4730261" cy="707886"/>
          </a:xfrm>
          <a:prstGeom prst="rect">
            <a:avLst/>
          </a:prstGeom>
          <a:noFill/>
        </p:spPr>
        <p:txBody>
          <a:bodyPr wrap="square" rtlCol="0">
            <a:spAutoFit/>
          </a:bodyPr>
          <a:lstStyle/>
          <a:p>
            <a:r>
              <a:rPr lang="en-US" sz="4000">
                <a:solidFill>
                  <a:schemeClr val="bg1"/>
                </a:solidFill>
              </a:rPr>
              <a:t>Future Structures</a:t>
            </a:r>
          </a:p>
        </p:txBody>
      </p:sp>
      <p:sp>
        <p:nvSpPr>
          <p:cNvPr id="9" name="TextBox 8">
            <a:extLst>
              <a:ext uri="{FF2B5EF4-FFF2-40B4-BE49-F238E27FC236}">
                <a16:creationId xmlns:a16="http://schemas.microsoft.com/office/drawing/2014/main" id="{97B8D651-E1DC-3C2F-133C-A4AC50987425}"/>
              </a:ext>
            </a:extLst>
          </p:cNvPr>
          <p:cNvSpPr txBox="1"/>
          <p:nvPr/>
        </p:nvSpPr>
        <p:spPr>
          <a:xfrm>
            <a:off x="215102" y="6187867"/>
            <a:ext cx="4915507" cy="461665"/>
          </a:xfrm>
          <a:prstGeom prst="rect">
            <a:avLst/>
          </a:prstGeom>
          <a:noFill/>
        </p:spPr>
        <p:txBody>
          <a:bodyPr wrap="square">
            <a:spAutoFit/>
          </a:bodyPr>
          <a:lstStyle/>
          <a:p>
            <a:r>
              <a:rPr lang="en-US" sz="1200">
                <a:solidFill>
                  <a:schemeClr val="bg1"/>
                </a:solidFill>
                <a:hlinkClick r:id="rId6"/>
              </a:rPr>
              <a:t>https://www.figma.com/file/qvlQsfIxJlWZW4nxupXgwk/organizational-structure-and-cash-flow?node-id=31%3A683</a:t>
            </a:r>
            <a:endParaRPr lang="en-US" sz="1200">
              <a:solidFill>
                <a:schemeClr val="bg1"/>
              </a:solidFill>
            </a:endParaRPr>
          </a:p>
        </p:txBody>
      </p:sp>
    </p:spTree>
    <p:custDataLst>
      <p:tags r:id="rId1"/>
    </p:custDataLst>
    <p:extLst>
      <p:ext uri="{BB962C8B-B14F-4D97-AF65-F5344CB8AC3E}">
        <p14:creationId xmlns:p14="http://schemas.microsoft.com/office/powerpoint/2010/main" val="1889532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06FD65-7C30-4F62-AC83-FE8391131B7F}"/>
              </a:ext>
            </a:extLst>
          </p:cNvPr>
          <p:cNvSpPr>
            <a:spLocks noGrp="1"/>
          </p:cNvSpPr>
          <p:nvPr>
            <p:ph type="sldNum" sz="quarter" idx="12"/>
          </p:nvPr>
        </p:nvSpPr>
        <p:spPr/>
        <p:txBody>
          <a:bodyPr/>
          <a:lstStyle/>
          <a:p>
            <a:fld id="{56B94691-C232-4A58-B9B3-FDBF2CC856FE}" type="slidenum">
              <a:rPr lang="en-US" smtClean="0"/>
              <a:t>49</a:t>
            </a:fld>
            <a:endParaRPr lang="en-US"/>
          </a:p>
        </p:txBody>
      </p:sp>
      <p:pic>
        <p:nvPicPr>
          <p:cNvPr id="6" name="Picture 5" descr="Diagram&#10;&#10;Description automatically generated">
            <a:extLst>
              <a:ext uri="{FF2B5EF4-FFF2-40B4-BE49-F238E27FC236}">
                <a16:creationId xmlns:a16="http://schemas.microsoft.com/office/drawing/2014/main" id="{5C255F9D-50CF-4FBA-9853-F54847FD47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159" y="133004"/>
            <a:ext cx="11587082" cy="6591991"/>
          </a:xfrm>
          <a:prstGeom prst="rect">
            <a:avLst/>
          </a:prstGeom>
        </p:spPr>
      </p:pic>
      <p:sp>
        <p:nvSpPr>
          <p:cNvPr id="7" name="TextBox 6">
            <a:extLst>
              <a:ext uri="{FF2B5EF4-FFF2-40B4-BE49-F238E27FC236}">
                <a16:creationId xmlns:a16="http://schemas.microsoft.com/office/drawing/2014/main" id="{00444CB0-EF5C-9F45-D2EA-BF01571E24A6}"/>
              </a:ext>
            </a:extLst>
          </p:cNvPr>
          <p:cNvSpPr txBox="1"/>
          <p:nvPr/>
        </p:nvSpPr>
        <p:spPr>
          <a:xfrm>
            <a:off x="211159" y="6487486"/>
            <a:ext cx="8396925" cy="246221"/>
          </a:xfrm>
          <a:prstGeom prst="rect">
            <a:avLst/>
          </a:prstGeom>
          <a:noFill/>
        </p:spPr>
        <p:txBody>
          <a:bodyPr wrap="square">
            <a:spAutoFit/>
          </a:bodyPr>
          <a:lstStyle/>
          <a:p>
            <a:r>
              <a:rPr lang="en-US" sz="1000">
                <a:hlinkClick r:id="rId5"/>
              </a:rPr>
              <a:t>https://www.figma.com/file/pS3zfchd1JmV10GgFDsmck/curadao-platform-diagrams?node-id=348%3A3460</a:t>
            </a:r>
            <a:endParaRPr lang="en-US" sz="1000"/>
          </a:p>
        </p:txBody>
      </p:sp>
    </p:spTree>
    <p:custDataLst>
      <p:tags r:id="rId1"/>
    </p:custDataLst>
    <p:extLst>
      <p:ext uri="{BB962C8B-B14F-4D97-AF65-F5344CB8AC3E}">
        <p14:creationId xmlns:p14="http://schemas.microsoft.com/office/powerpoint/2010/main" val="19161113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4B82732-A4F3-422B-9541-20AC50381F75}"/>
              </a:ext>
            </a:extLst>
          </p:cNvPr>
          <p:cNvPicPr>
            <a:picLocks noChangeAspect="1"/>
          </p:cNvPicPr>
          <p:nvPr/>
        </p:nvPicPr>
        <p:blipFill rotWithShape="1">
          <a:blip r:embed="rId4"/>
          <a:srcRect l="48793" t="6218" r="11312" b="12303"/>
          <a:stretch/>
        </p:blipFill>
        <p:spPr>
          <a:xfrm>
            <a:off x="8909780" y="3679072"/>
            <a:ext cx="2414995" cy="2617029"/>
          </a:xfrm>
          <a:prstGeom prst="rect">
            <a:avLst/>
          </a:prstGeom>
        </p:spPr>
      </p:pic>
      <p:pic>
        <p:nvPicPr>
          <p:cNvPr id="9" name="Picture 8" descr="A picture containing text, electronics, calculator&#10;&#10;Description automatically generated">
            <a:extLst>
              <a:ext uri="{FF2B5EF4-FFF2-40B4-BE49-F238E27FC236}">
                <a16:creationId xmlns:a16="http://schemas.microsoft.com/office/drawing/2014/main" id="{D5B0CE23-0A6D-4A2F-B77D-D99886FEE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523" y="3556727"/>
            <a:ext cx="3002976" cy="2861720"/>
          </a:xfrm>
          <a:prstGeom prst="rect">
            <a:avLst/>
          </a:prstGeom>
          <a:effectLst>
            <a:outerShdw blurRad="50800" dist="38100" dir="2700000" algn="tl" rotWithShape="0">
              <a:prstClr val="black">
                <a:alpha val="40000"/>
              </a:prstClr>
            </a:outerShdw>
          </a:effectLst>
        </p:spPr>
      </p:pic>
      <p:pic>
        <p:nvPicPr>
          <p:cNvPr id="11" name="Picture 10" descr="A screenshot of a phone&#10;&#10;Description automatically generated with low confidence">
            <a:extLst>
              <a:ext uri="{FF2B5EF4-FFF2-40B4-BE49-F238E27FC236}">
                <a16:creationId xmlns:a16="http://schemas.microsoft.com/office/drawing/2014/main" id="{4ABBCE0F-28D5-4CC3-A86A-77D6631E20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06" y="3556727"/>
            <a:ext cx="3002976" cy="2861720"/>
          </a:xfrm>
          <a:prstGeom prst="rect">
            <a:avLst/>
          </a:prstGeom>
        </p:spPr>
      </p:pic>
      <p:sp>
        <p:nvSpPr>
          <p:cNvPr id="14" name="TextBox 13">
            <a:extLst>
              <a:ext uri="{FF2B5EF4-FFF2-40B4-BE49-F238E27FC236}">
                <a16:creationId xmlns:a16="http://schemas.microsoft.com/office/drawing/2014/main" id="{8ECE5369-7F84-404D-BD9C-9318E8CE79B9}"/>
              </a:ext>
            </a:extLst>
          </p:cNvPr>
          <p:cNvSpPr txBox="1"/>
          <p:nvPr/>
        </p:nvSpPr>
        <p:spPr>
          <a:xfrm>
            <a:off x="3603634" y="4155364"/>
            <a:ext cx="524247" cy="1569660"/>
          </a:xfrm>
          <a:prstGeom prst="rect">
            <a:avLst/>
          </a:prstGeom>
          <a:noFill/>
        </p:spPr>
        <p:txBody>
          <a:bodyPr wrap="square" rtlCol="0">
            <a:spAutoFit/>
          </a:bodyPr>
          <a:lstStyle/>
          <a:p>
            <a:r>
              <a:rPr lang="en-US" sz="9600" b="1" spc="50">
                <a:ln w="0"/>
                <a:solidFill>
                  <a:schemeClr val="bg2"/>
                </a:solidFill>
                <a:effectLst>
                  <a:innerShdw blurRad="63500" dist="50800" dir="13500000">
                    <a:srgbClr val="000000">
                      <a:alpha val="50000"/>
                    </a:srgbClr>
                  </a:innerShdw>
                </a:effectLst>
                <a:latin typeface="THICCCBOI" panose="00000800000000000000" pitchFamily="2" charset="0"/>
              </a:rPr>
              <a:t>+</a:t>
            </a:r>
            <a:endParaRPr lang="en-US" sz="9600">
              <a:solidFill>
                <a:schemeClr val="bg1"/>
              </a:solidFill>
              <a:latin typeface="THICCCBOI" panose="00000800000000000000" pitchFamily="2" charset="0"/>
            </a:endParaRPr>
          </a:p>
        </p:txBody>
      </p:sp>
      <p:sp>
        <p:nvSpPr>
          <p:cNvPr id="15" name="TextBox 14">
            <a:extLst>
              <a:ext uri="{FF2B5EF4-FFF2-40B4-BE49-F238E27FC236}">
                <a16:creationId xmlns:a16="http://schemas.microsoft.com/office/drawing/2014/main" id="{C42E0C6E-0233-4488-B4F8-E7C2CBD8B72F}"/>
              </a:ext>
            </a:extLst>
          </p:cNvPr>
          <p:cNvSpPr txBox="1"/>
          <p:nvPr/>
        </p:nvSpPr>
        <p:spPr>
          <a:xfrm>
            <a:off x="7594805" y="4155364"/>
            <a:ext cx="524247" cy="1569660"/>
          </a:xfrm>
          <a:prstGeom prst="rect">
            <a:avLst/>
          </a:prstGeom>
          <a:noFill/>
        </p:spPr>
        <p:txBody>
          <a:bodyPr wrap="square" rtlCol="0">
            <a:spAutoFit/>
          </a:bodyPr>
          <a:lstStyle/>
          <a:p>
            <a:r>
              <a:rPr lang="en-US" sz="9600" b="1" spc="50">
                <a:ln w="0"/>
                <a:solidFill>
                  <a:schemeClr val="bg2"/>
                </a:solidFill>
                <a:effectLst>
                  <a:innerShdw blurRad="63500" dist="50800" dir="13500000">
                    <a:srgbClr val="000000">
                      <a:alpha val="50000"/>
                    </a:srgbClr>
                  </a:innerShdw>
                </a:effectLst>
                <a:latin typeface="THICCCBOI" panose="00000800000000000000" pitchFamily="2" charset="0"/>
              </a:rPr>
              <a:t>=</a:t>
            </a:r>
            <a:endParaRPr lang="en-US" sz="9600">
              <a:solidFill>
                <a:schemeClr val="bg1"/>
              </a:solidFill>
              <a:latin typeface="THICCCBOI" panose="00000800000000000000" pitchFamily="2" charset="0"/>
            </a:endParaRPr>
          </a:p>
        </p:txBody>
      </p:sp>
      <p:sp>
        <p:nvSpPr>
          <p:cNvPr id="16" name="TextBox 15">
            <a:extLst>
              <a:ext uri="{FF2B5EF4-FFF2-40B4-BE49-F238E27FC236}">
                <a16:creationId xmlns:a16="http://schemas.microsoft.com/office/drawing/2014/main" id="{FB79CC43-6716-46D6-9D28-CC4B89317910}"/>
              </a:ext>
            </a:extLst>
          </p:cNvPr>
          <p:cNvSpPr txBox="1"/>
          <p:nvPr/>
        </p:nvSpPr>
        <p:spPr>
          <a:xfrm>
            <a:off x="396006" y="409539"/>
            <a:ext cx="11536846" cy="2123658"/>
          </a:xfrm>
          <a:prstGeom prst="rect">
            <a:avLst/>
          </a:prstGeom>
          <a:noFill/>
        </p:spPr>
        <p:txBody>
          <a:bodyPr wrap="square" rtlCol="0">
            <a:spAutoFit/>
          </a:bodyPr>
          <a:lstStyle/>
          <a:p>
            <a:r>
              <a:rPr lang="en-US" sz="4400">
                <a:solidFill>
                  <a:schemeClr val="bg1"/>
                </a:solidFill>
                <a:latin typeface="THICCCBOI Light" panose="00000400000000000000" pitchFamily="2" charset="0"/>
              </a:rPr>
              <a:t>Q: Why hasn’t an explosion in health data and innovation led to improvement in lifespan or cost?</a:t>
            </a:r>
          </a:p>
        </p:txBody>
      </p:sp>
      <p:pic>
        <p:nvPicPr>
          <p:cNvPr id="19" name="Picture 18" descr="A picture containing timeline&#10;&#10;Description automatically generated">
            <a:extLst>
              <a:ext uri="{FF2B5EF4-FFF2-40B4-BE49-F238E27FC236}">
                <a16:creationId xmlns:a16="http://schemas.microsoft.com/office/drawing/2014/main" id="{EABA6268-0A4F-4350-B6BF-C3D4035618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8592" y="3502050"/>
            <a:ext cx="3177370" cy="2935344"/>
          </a:xfrm>
          <a:prstGeom prst="rect">
            <a:avLst/>
          </a:prstGeom>
        </p:spPr>
      </p:pic>
    </p:spTree>
    <p:custDataLst>
      <p:tags r:id="rId1"/>
    </p:custDataLst>
    <p:extLst>
      <p:ext uri="{BB962C8B-B14F-4D97-AF65-F5344CB8AC3E}">
        <p14:creationId xmlns:p14="http://schemas.microsoft.com/office/powerpoint/2010/main" val="1538944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ackground pattern&#10;&#10;Description automatically generated with medium confidence">
            <a:extLst>
              <a:ext uri="{FF2B5EF4-FFF2-40B4-BE49-F238E27FC236}">
                <a16:creationId xmlns:a16="http://schemas.microsoft.com/office/drawing/2014/main" id="{C9C1EC27-506F-4D40-8584-858ED47C27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2649" y="0"/>
            <a:ext cx="7646701" cy="6858000"/>
          </a:xfrm>
          <a:prstGeom prst="rect">
            <a:avLst/>
          </a:prstGeom>
        </p:spPr>
      </p:pic>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screenshot of a phone&#10;&#10;Description automatically generated with low confidence">
            <a:extLst>
              <a:ext uri="{FF2B5EF4-FFF2-40B4-BE49-F238E27FC236}">
                <a16:creationId xmlns:a16="http://schemas.microsoft.com/office/drawing/2014/main" id="{5A6B0B1E-C62B-4292-ADB1-C35083F0D4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4843" y="1792103"/>
            <a:ext cx="8705850" cy="4565956"/>
          </a:xfrm>
          <a:prstGeom prst="rect">
            <a:avLst/>
          </a:prstGeom>
        </p:spPr>
      </p:pic>
      <p:sp>
        <p:nvSpPr>
          <p:cNvPr id="10" name="TextBox 9">
            <a:extLst>
              <a:ext uri="{FF2B5EF4-FFF2-40B4-BE49-F238E27FC236}">
                <a16:creationId xmlns:a16="http://schemas.microsoft.com/office/drawing/2014/main" id="{87C65EDC-27AE-4F9F-BAD2-E46C35C11255}"/>
              </a:ext>
            </a:extLst>
          </p:cNvPr>
          <p:cNvSpPr txBox="1"/>
          <p:nvPr/>
        </p:nvSpPr>
        <p:spPr>
          <a:xfrm>
            <a:off x="590550" y="152400"/>
            <a:ext cx="11182349" cy="1077218"/>
          </a:xfrm>
          <a:prstGeom prst="rect">
            <a:avLst/>
          </a:prstGeom>
          <a:noFill/>
        </p:spPr>
        <p:txBody>
          <a:bodyPr wrap="square" rtlCol="0">
            <a:spAutoFit/>
          </a:bodyPr>
          <a:lstStyle/>
          <a:p>
            <a:pPr algn="ctr"/>
            <a:r>
              <a:rPr lang="en-US" sz="3200">
                <a:solidFill>
                  <a:schemeClr val="bg1"/>
                </a:solidFill>
                <a:latin typeface="+mj-lt"/>
              </a:rPr>
              <a:t>Overcoming Challenges with Real-World Evidence and Inferring Causal Relationships</a:t>
            </a:r>
          </a:p>
        </p:txBody>
      </p:sp>
      <p:sp>
        <p:nvSpPr>
          <p:cNvPr id="11" name="TextBox 10">
            <a:extLst>
              <a:ext uri="{FF2B5EF4-FFF2-40B4-BE49-F238E27FC236}">
                <a16:creationId xmlns:a16="http://schemas.microsoft.com/office/drawing/2014/main" id="{F42E680B-5B1E-495B-AEC1-9C953F30151A}"/>
              </a:ext>
            </a:extLst>
          </p:cNvPr>
          <p:cNvSpPr txBox="1"/>
          <p:nvPr/>
        </p:nvSpPr>
        <p:spPr>
          <a:xfrm>
            <a:off x="590550" y="1218473"/>
            <a:ext cx="11114531" cy="584775"/>
          </a:xfrm>
          <a:prstGeom prst="rect">
            <a:avLst/>
          </a:prstGeom>
          <a:noFill/>
        </p:spPr>
        <p:txBody>
          <a:bodyPr wrap="square" rtlCol="0">
            <a:spAutoFit/>
          </a:bodyPr>
          <a:lstStyle/>
          <a:p>
            <a:pPr algn="ctr"/>
            <a:r>
              <a:rPr lang="en-US" sz="1600">
                <a:solidFill>
                  <a:schemeClr val="bg1"/>
                </a:solidFill>
                <a:effectLst/>
              </a:rPr>
              <a:t>Predictive control model machine learning algorithms can systematically determine optimal treatment dosages based on measurements obtained under real-life conditions involving noise, disturbances, and uncertainty.</a:t>
            </a:r>
            <a:endParaRPr lang="en-US" sz="1600">
              <a:solidFill>
                <a:schemeClr val="bg1"/>
              </a:solidFill>
            </a:endParaRPr>
          </a:p>
        </p:txBody>
      </p:sp>
    </p:spTree>
    <p:custDataLst>
      <p:tags r:id="rId1"/>
    </p:custDataLst>
    <p:extLst>
      <p:ext uri="{BB962C8B-B14F-4D97-AF65-F5344CB8AC3E}">
        <p14:creationId xmlns:p14="http://schemas.microsoft.com/office/powerpoint/2010/main" val="3382702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B0D718-C789-7679-608E-5727ADCFEFAC}"/>
              </a:ext>
            </a:extLst>
          </p:cNvPr>
          <p:cNvSpPr txBox="1"/>
          <p:nvPr/>
        </p:nvSpPr>
        <p:spPr>
          <a:xfrm>
            <a:off x="7702060" y="6354330"/>
            <a:ext cx="4688785" cy="369332"/>
          </a:xfrm>
          <a:prstGeom prst="rect">
            <a:avLst/>
          </a:prstGeom>
          <a:noFill/>
        </p:spPr>
        <p:txBody>
          <a:bodyPr wrap="square">
            <a:spAutoFit/>
          </a:bodyPr>
          <a:lstStyle/>
          <a:p>
            <a:r>
              <a:rPr lang="en-US">
                <a:solidFill>
                  <a:schemeClr val="bg1"/>
                </a:solidFill>
              </a:rPr>
              <a:t>https://cryptorank.io/ieo-platforms-roi</a:t>
            </a:r>
          </a:p>
        </p:txBody>
      </p:sp>
      <p:sp>
        <p:nvSpPr>
          <p:cNvPr id="7" name="TextBox 6">
            <a:extLst>
              <a:ext uri="{FF2B5EF4-FFF2-40B4-BE49-F238E27FC236}">
                <a16:creationId xmlns:a16="http://schemas.microsoft.com/office/drawing/2014/main" id="{1DA16C95-54DE-D44D-AAD9-B7C07B0E106F}"/>
              </a:ext>
            </a:extLst>
          </p:cNvPr>
          <p:cNvSpPr txBox="1"/>
          <p:nvPr/>
        </p:nvSpPr>
        <p:spPr>
          <a:xfrm>
            <a:off x="1093177" y="923469"/>
            <a:ext cx="10005646" cy="523220"/>
          </a:xfrm>
          <a:prstGeom prst="rect">
            <a:avLst/>
          </a:prstGeom>
          <a:noFill/>
        </p:spPr>
        <p:txBody>
          <a:bodyPr wrap="square">
            <a:spAutoFit/>
          </a:bodyPr>
          <a:lstStyle/>
          <a:p>
            <a:pPr algn="ctr"/>
            <a:r>
              <a:rPr lang="en-US" sz="2800" b="0" i="0">
                <a:solidFill>
                  <a:schemeClr val="bg1"/>
                </a:solidFill>
                <a:effectLst/>
                <a:latin typeface="Rubik"/>
              </a:rPr>
              <a:t>Current and ATH Average Returns since IDO (ROI) by Platforms</a:t>
            </a:r>
          </a:p>
        </p:txBody>
      </p:sp>
      <p:pic>
        <p:nvPicPr>
          <p:cNvPr id="4" name="Picture 3">
            <a:extLst>
              <a:ext uri="{FF2B5EF4-FFF2-40B4-BE49-F238E27FC236}">
                <a16:creationId xmlns:a16="http://schemas.microsoft.com/office/drawing/2014/main" id="{BAFB4928-3D42-2D29-CBE9-15A59E3B9649}"/>
              </a:ext>
            </a:extLst>
          </p:cNvPr>
          <p:cNvPicPr>
            <a:picLocks noChangeAspect="1"/>
          </p:cNvPicPr>
          <p:nvPr/>
        </p:nvPicPr>
        <p:blipFill>
          <a:blip r:embed="rId4"/>
          <a:stretch>
            <a:fillRect/>
          </a:stretch>
        </p:blipFill>
        <p:spPr>
          <a:xfrm>
            <a:off x="2334358" y="1674159"/>
            <a:ext cx="7389935" cy="438117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17134E59-3534-E66B-D7C3-1C7D3946B2FF}"/>
              </a:ext>
            </a:extLst>
          </p:cNvPr>
          <p:cNvSpPr txBox="1"/>
          <p:nvPr/>
        </p:nvSpPr>
        <p:spPr>
          <a:xfrm>
            <a:off x="1093177" y="102597"/>
            <a:ext cx="10005646" cy="830997"/>
          </a:xfrm>
          <a:prstGeom prst="rect">
            <a:avLst/>
          </a:prstGeom>
          <a:noFill/>
        </p:spPr>
        <p:txBody>
          <a:bodyPr wrap="square">
            <a:spAutoFit/>
          </a:bodyPr>
          <a:lstStyle/>
          <a:p>
            <a:pPr algn="ctr"/>
            <a:r>
              <a:rPr lang="en-US" sz="4800" b="0" i="0">
                <a:solidFill>
                  <a:schemeClr val="bg1"/>
                </a:solidFill>
                <a:effectLst/>
                <a:latin typeface="Rubik"/>
              </a:rPr>
              <a:t>Decentralized Exchange IDOs</a:t>
            </a:r>
          </a:p>
        </p:txBody>
      </p:sp>
    </p:spTree>
    <p:custDataLst>
      <p:tags r:id="rId1"/>
    </p:custDataLst>
    <p:extLst>
      <p:ext uri="{BB962C8B-B14F-4D97-AF65-F5344CB8AC3E}">
        <p14:creationId xmlns:p14="http://schemas.microsoft.com/office/powerpoint/2010/main" val="2725290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3DDEF-A98E-4C48-8D59-F3B3781142E1}"/>
              </a:ext>
            </a:extLst>
          </p:cNvPr>
          <p:cNvSpPr>
            <a:spLocks noGrp="1"/>
          </p:cNvSpPr>
          <p:nvPr>
            <p:ph type="title" idx="4294967295"/>
          </p:nvPr>
        </p:nvSpPr>
        <p:spPr>
          <a:xfrm>
            <a:off x="909484" y="375829"/>
            <a:ext cx="10058400" cy="773112"/>
          </a:xfrm>
        </p:spPr>
        <p:txBody>
          <a:bodyPr/>
          <a:lstStyle/>
          <a:p>
            <a:r>
              <a:rPr lang="en-US"/>
              <a:t>Links</a:t>
            </a:r>
          </a:p>
        </p:txBody>
      </p:sp>
      <p:sp>
        <p:nvSpPr>
          <p:cNvPr id="4" name="Slide Number Placeholder 3">
            <a:extLst>
              <a:ext uri="{FF2B5EF4-FFF2-40B4-BE49-F238E27FC236}">
                <a16:creationId xmlns:a16="http://schemas.microsoft.com/office/drawing/2014/main" id="{4561CB63-4BAE-4DA0-8BDF-9A6CE7667EAC}"/>
              </a:ext>
            </a:extLst>
          </p:cNvPr>
          <p:cNvSpPr>
            <a:spLocks noGrp="1"/>
          </p:cNvSpPr>
          <p:nvPr>
            <p:ph type="sldNum" sz="quarter" idx="4294967295"/>
          </p:nvPr>
        </p:nvSpPr>
        <p:spPr>
          <a:xfrm>
            <a:off x="11114088" y="6427788"/>
            <a:ext cx="1077912" cy="365125"/>
          </a:xfrm>
          <a:prstGeom prst="rect">
            <a:avLst/>
          </a:prstGeom>
        </p:spPr>
        <p:txBody>
          <a:bodyPr/>
          <a:lstStyle/>
          <a:p>
            <a:fld id="{56B94691-C232-4A58-B9B3-FDBF2CC856FE}" type="slidenum">
              <a:rPr lang="en-US" smtClean="0"/>
              <a:t>52</a:t>
            </a:fld>
            <a:endParaRPr lang="en-US"/>
          </a:p>
        </p:txBody>
      </p:sp>
      <p:sp>
        <p:nvSpPr>
          <p:cNvPr id="7" name="TextBox 6">
            <a:extLst>
              <a:ext uri="{FF2B5EF4-FFF2-40B4-BE49-F238E27FC236}">
                <a16:creationId xmlns:a16="http://schemas.microsoft.com/office/drawing/2014/main" id="{175E49DF-BF53-48A0-B144-9A26D9AB4449}"/>
              </a:ext>
            </a:extLst>
          </p:cNvPr>
          <p:cNvSpPr txBox="1"/>
          <p:nvPr/>
        </p:nvSpPr>
        <p:spPr>
          <a:xfrm>
            <a:off x="909484" y="2189584"/>
            <a:ext cx="6096000" cy="2031325"/>
          </a:xfrm>
          <a:prstGeom prst="rect">
            <a:avLst/>
          </a:prstGeom>
          <a:noFill/>
        </p:spPr>
        <p:txBody>
          <a:bodyPr wrap="square">
            <a:spAutoFit/>
          </a:bodyPr>
          <a:lstStyle/>
          <a:p>
            <a:pPr marL="342900" indent="-342900">
              <a:buFont typeface="+mj-lt"/>
              <a:buAutoNum type="arabicPeriod"/>
            </a:pPr>
            <a:r>
              <a:rPr lang="en-US">
                <a:solidFill>
                  <a:schemeClr val="bg1"/>
                </a:solidFill>
                <a:hlinkClick r:id="rId4"/>
              </a:rPr>
              <a:t>Presentation Notes</a:t>
            </a:r>
            <a:endParaRPr lang="en-US">
              <a:solidFill>
                <a:schemeClr val="bg1"/>
              </a:solidFill>
            </a:endParaRPr>
          </a:p>
          <a:p>
            <a:pPr marL="342900" indent="-342900">
              <a:buFont typeface="+mj-lt"/>
              <a:buAutoNum type="arabicPeriod"/>
            </a:pPr>
            <a:r>
              <a:rPr lang="en-US">
                <a:solidFill>
                  <a:schemeClr val="bg1"/>
                </a:solidFill>
                <a:hlinkClick r:id="rId5"/>
              </a:rPr>
              <a:t>Whitepaper</a:t>
            </a:r>
            <a:endParaRPr lang="en-US">
              <a:solidFill>
                <a:schemeClr val="bg1"/>
              </a:solidFill>
            </a:endParaRPr>
          </a:p>
          <a:p>
            <a:pPr marL="342900" indent="-342900">
              <a:buFont typeface="+mj-lt"/>
              <a:buAutoNum type="arabicPeriod"/>
            </a:pPr>
            <a:r>
              <a:rPr lang="en-US">
                <a:solidFill>
                  <a:schemeClr val="bg1"/>
                </a:solidFill>
                <a:hlinkClick r:id="rId6"/>
              </a:rPr>
              <a:t>Population Study Example</a:t>
            </a:r>
            <a:endParaRPr lang="en-US">
              <a:solidFill>
                <a:schemeClr val="bg1"/>
              </a:solidFill>
            </a:endParaRPr>
          </a:p>
          <a:p>
            <a:pPr marL="342900" indent="-342900">
              <a:buFont typeface="+mj-lt"/>
              <a:buAutoNum type="arabicPeriod"/>
            </a:pPr>
            <a:r>
              <a:rPr lang="en-US">
                <a:solidFill>
                  <a:schemeClr val="bg1"/>
                </a:solidFill>
                <a:hlinkClick r:id="rId7"/>
              </a:rPr>
              <a:t>Benefits of Decentralized Clinical Trials</a:t>
            </a:r>
            <a:endParaRPr lang="en-US">
              <a:solidFill>
                <a:schemeClr val="bg1"/>
              </a:solidFill>
            </a:endParaRPr>
          </a:p>
          <a:p>
            <a:pPr marL="342900" indent="-342900">
              <a:buFont typeface="+mj-lt"/>
              <a:buAutoNum type="arabicPeriod"/>
            </a:pPr>
            <a:endParaRPr lang="en-US">
              <a:solidFill>
                <a:schemeClr val="bg1"/>
              </a:solidFill>
            </a:endParaRPr>
          </a:p>
          <a:p>
            <a:pPr marL="342900" indent="-342900">
              <a:buFont typeface="+mj-lt"/>
              <a:buAutoNum type="arabicPeriod"/>
            </a:pPr>
            <a:endParaRPr lang="en-US">
              <a:solidFill>
                <a:schemeClr val="bg1"/>
              </a:solidFill>
            </a:endParaRPr>
          </a:p>
          <a:p>
            <a:pPr marL="342900" indent="-342900">
              <a:buFont typeface="+mj-lt"/>
              <a:buAutoNum type="arabicPeriod"/>
            </a:pPr>
            <a:endParaRPr lang="en-US">
              <a:solidFill>
                <a:schemeClr val="bg1"/>
              </a:solidFill>
            </a:endParaRPr>
          </a:p>
        </p:txBody>
      </p:sp>
    </p:spTree>
    <p:custDataLst>
      <p:tags r:id="rId1"/>
    </p:custDataLst>
    <p:extLst>
      <p:ext uri="{BB962C8B-B14F-4D97-AF65-F5344CB8AC3E}">
        <p14:creationId xmlns:p14="http://schemas.microsoft.com/office/powerpoint/2010/main" val="1804898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1815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E74BC0E0-EFB7-4165-B701-FD0EB82C5021}"/>
              </a:ext>
            </a:extLst>
          </p:cNvPr>
          <p:cNvPicPr>
            <a:picLocks noChangeAspect="1"/>
          </p:cNvPicPr>
          <p:nvPr/>
        </p:nvPicPr>
        <p:blipFill rotWithShape="1">
          <a:blip r:embed="rId4"/>
          <a:srcRect l="3197" r="3913" b="-1"/>
          <a:stretch/>
        </p:blipFill>
        <p:spPr>
          <a:xfrm>
            <a:off x="20" y="10"/>
            <a:ext cx="12191980" cy="6857990"/>
          </a:xfrm>
          <a:prstGeom prst="rect">
            <a:avLst/>
          </a:prstGeom>
        </p:spPr>
      </p:pic>
      <p:pic>
        <p:nvPicPr>
          <p:cNvPr id="5" name="Picture 4">
            <a:extLst>
              <a:ext uri="{FF2B5EF4-FFF2-40B4-BE49-F238E27FC236}">
                <a16:creationId xmlns:a16="http://schemas.microsoft.com/office/drawing/2014/main" id="{41A6F43C-C2DC-4FFA-80FB-55AF89F2CA45}"/>
              </a:ext>
            </a:extLst>
          </p:cNvPr>
          <p:cNvPicPr>
            <a:picLocks noChangeAspect="1"/>
          </p:cNvPicPr>
          <p:nvPr/>
        </p:nvPicPr>
        <p:blipFill rotWithShape="1">
          <a:blip r:embed="rId5"/>
          <a:srcRect l="9045" t="2165" r="9045" b="2165"/>
          <a:stretch/>
        </p:blipFill>
        <p:spPr>
          <a:xfrm>
            <a:off x="0" y="0"/>
            <a:ext cx="12188825" cy="6857990"/>
          </a:xfrm>
          <a:prstGeom prst="rect">
            <a:avLst/>
          </a:prstGeom>
        </p:spPr>
      </p:pic>
    </p:spTree>
    <p:custDataLst>
      <p:tags r:id="rId1"/>
    </p:custDataLst>
    <p:extLst>
      <p:ext uri="{BB962C8B-B14F-4D97-AF65-F5344CB8AC3E}">
        <p14:creationId xmlns:p14="http://schemas.microsoft.com/office/powerpoint/2010/main" val="2683947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4">
            <a:biLevel thresh="25000"/>
          </a:blip>
          <a:stretch>
            <a:fillRect/>
          </a:stretch>
        </p:blipFill>
        <p:spPr>
          <a:xfrm>
            <a:off x="302352" y="5786771"/>
            <a:ext cx="8591550" cy="781050"/>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4">
            <a:biLevel thresh="25000"/>
          </a:blip>
          <a:srcRect r="63502"/>
          <a:stretch/>
        </p:blipFill>
        <p:spPr>
          <a:xfrm>
            <a:off x="8893902" y="5786771"/>
            <a:ext cx="3135709" cy="781050"/>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195943" y="290179"/>
            <a:ext cx="11719249" cy="1569660"/>
          </a:xfrm>
          <a:prstGeom prst="rect">
            <a:avLst/>
          </a:prstGeom>
          <a:noFill/>
        </p:spPr>
        <p:txBody>
          <a:bodyPr wrap="square" lIns="91440" tIns="45720" rIns="91440" bIns="45720">
            <a:spAutoFit/>
          </a:bodyPr>
          <a:lstStyle/>
          <a:p>
            <a:pPr algn="ctr"/>
            <a:r>
              <a:rPr lang="en-US" sz="4800" cap="none" spc="0">
                <a:ln w="0"/>
                <a:solidFill>
                  <a:schemeClr val="bg1"/>
                </a:solidFill>
                <a:latin typeface="+mj-lt"/>
              </a:rPr>
              <a:t>Answer: Collaboration &amp; Data Sharing</a:t>
            </a:r>
          </a:p>
          <a:p>
            <a:pPr algn="ctr"/>
            <a:r>
              <a:rPr lang="en-US" sz="4800">
                <a:ln w="0"/>
                <a:solidFill>
                  <a:schemeClr val="bg1"/>
                </a:solidFill>
                <a:latin typeface="+mj-lt"/>
              </a:rPr>
              <a:t>is</a:t>
            </a:r>
            <a:r>
              <a:rPr lang="en-US" sz="4800" cap="none" spc="0">
                <a:ln w="0"/>
                <a:solidFill>
                  <a:schemeClr val="bg1"/>
                </a:solidFill>
                <a:latin typeface="+mj-lt"/>
              </a:rPr>
              <a:t> Punished by the Market</a:t>
            </a:r>
          </a:p>
        </p:txBody>
      </p:sp>
      <p:sp>
        <p:nvSpPr>
          <p:cNvPr id="10" name="TextBox 9">
            <a:extLst>
              <a:ext uri="{FF2B5EF4-FFF2-40B4-BE49-F238E27FC236}">
                <a16:creationId xmlns:a16="http://schemas.microsoft.com/office/drawing/2014/main" id="{EA117474-3F03-4BB4-AEBE-A2334B12686D}"/>
              </a:ext>
            </a:extLst>
          </p:cNvPr>
          <p:cNvSpPr txBox="1"/>
          <p:nvPr/>
        </p:nvSpPr>
        <p:spPr>
          <a:xfrm>
            <a:off x="583474" y="2421242"/>
            <a:ext cx="10648418" cy="1754326"/>
          </a:xfrm>
          <a:prstGeom prst="rect">
            <a:avLst/>
          </a:prstGeom>
          <a:noFill/>
        </p:spPr>
        <p:txBody>
          <a:bodyPr wrap="square" rtlCol="0">
            <a:spAutoFit/>
          </a:bodyPr>
          <a:lstStyle/>
          <a:p>
            <a:pPr algn="ctr"/>
            <a:r>
              <a:rPr lang="en-US" sz="3600">
                <a:solidFill>
                  <a:schemeClr val="bg1"/>
                </a:solidFill>
                <a:latin typeface="THICCCBOI Light" panose="00000400000000000000" pitchFamily="2" charset="0"/>
              </a:rPr>
              <a:t>We’re wasting </a:t>
            </a:r>
            <a:r>
              <a:rPr lang="en-US" sz="3600" b="1">
                <a:solidFill>
                  <a:schemeClr val="bg1"/>
                </a:solidFill>
                <a:latin typeface="THICCCBOI Light" panose="00000400000000000000" pitchFamily="2" charset="0"/>
              </a:rPr>
              <a:t>$157 billion </a:t>
            </a:r>
            <a:r>
              <a:rPr lang="en-US" sz="3600">
                <a:solidFill>
                  <a:schemeClr val="bg1"/>
                </a:solidFill>
                <a:latin typeface="THICCCBOI Light" panose="00000400000000000000" pitchFamily="2" charset="0"/>
              </a:rPr>
              <a:t>paying over </a:t>
            </a:r>
            <a:r>
              <a:rPr lang="en-US" sz="3600" b="1">
                <a:solidFill>
                  <a:schemeClr val="bg1"/>
                </a:solidFill>
                <a:latin typeface="THICCCBOI Light" panose="00000400000000000000" pitchFamily="2" charset="0"/>
              </a:rPr>
              <a:t>350,000</a:t>
            </a:r>
            <a:r>
              <a:rPr lang="en-US" sz="3600">
                <a:solidFill>
                  <a:schemeClr val="bg1"/>
                </a:solidFill>
                <a:latin typeface="THICCCBOI Light" panose="00000400000000000000" pitchFamily="2" charset="0"/>
              </a:rPr>
              <a:t> programmers to write the same code to implement the same basic functionality.   </a:t>
            </a:r>
          </a:p>
        </p:txBody>
      </p:sp>
      <p:cxnSp>
        <p:nvCxnSpPr>
          <p:cNvPr id="3" name="Straight Arrow Connector 2">
            <a:extLst>
              <a:ext uri="{FF2B5EF4-FFF2-40B4-BE49-F238E27FC236}">
                <a16:creationId xmlns:a16="http://schemas.microsoft.com/office/drawing/2014/main" id="{57A8AC5B-3E77-435D-89D5-4A5641100596}"/>
              </a:ext>
            </a:extLst>
          </p:cNvPr>
          <p:cNvCxnSpPr>
            <a:cxnSpLocks/>
          </p:cNvCxnSpPr>
          <p:nvPr/>
        </p:nvCxnSpPr>
        <p:spPr>
          <a:xfrm>
            <a:off x="258808" y="5551547"/>
            <a:ext cx="11727259"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F4DFC7A-39B3-4809-A70F-3A219CE068E3}"/>
              </a:ext>
            </a:extLst>
          </p:cNvPr>
          <p:cNvSpPr txBox="1"/>
          <p:nvPr/>
        </p:nvSpPr>
        <p:spPr>
          <a:xfrm>
            <a:off x="3472483" y="4763702"/>
            <a:ext cx="5421419" cy="646331"/>
          </a:xfrm>
          <a:prstGeom prst="rect">
            <a:avLst/>
          </a:prstGeom>
          <a:noFill/>
        </p:spPr>
        <p:txBody>
          <a:bodyPr wrap="square" rtlCol="0">
            <a:spAutoFit/>
          </a:bodyPr>
          <a:lstStyle/>
          <a:p>
            <a:r>
              <a:rPr lang="en-US" sz="3600">
                <a:solidFill>
                  <a:schemeClr val="bg1"/>
                </a:solidFill>
                <a:latin typeface="+mj-lt"/>
              </a:rPr>
              <a:t>Horizontal Stagnation</a:t>
            </a:r>
          </a:p>
        </p:txBody>
      </p:sp>
    </p:spTree>
    <p:custDataLst>
      <p:tags r:id="rId1"/>
    </p:custDataLst>
    <p:extLst>
      <p:ext uri="{BB962C8B-B14F-4D97-AF65-F5344CB8AC3E}">
        <p14:creationId xmlns:p14="http://schemas.microsoft.com/office/powerpoint/2010/main" val="522953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111A"/>
        </a:solidFill>
        <a:effectLst/>
      </p:bgPr>
    </p:bg>
    <p:spTree>
      <p:nvGrpSpPr>
        <p:cNvPr id="1" name="Shape 1107"/>
        <p:cNvGrpSpPr/>
        <p:nvPr/>
      </p:nvGrpSpPr>
      <p:grpSpPr>
        <a:xfrm>
          <a:off x="0" y="0"/>
          <a:ext cx="0" cy="0"/>
          <a:chOff x="0" y="0"/>
          <a:chExt cx="0" cy="0"/>
        </a:xfrm>
      </p:grpSpPr>
      <p:pic>
        <p:nvPicPr>
          <p:cNvPr id="1111" name="Google Shape;1111;p131"/>
          <p:cNvPicPr preferRelativeResize="0"/>
          <p:nvPr/>
        </p:nvPicPr>
        <p:blipFill>
          <a:blip r:embed="rId4">
            <a:alphaModFix/>
          </a:blip>
          <a:stretch>
            <a:fillRect/>
          </a:stretch>
        </p:blipFill>
        <p:spPr>
          <a:xfrm>
            <a:off x="213360" y="3024139"/>
            <a:ext cx="4008733" cy="5558284"/>
          </a:xfrm>
          <a:prstGeom prst="rect">
            <a:avLst/>
          </a:prstGeom>
          <a:noFill/>
          <a:ln>
            <a:noFill/>
          </a:ln>
        </p:spPr>
      </p:pic>
      <p:pic>
        <p:nvPicPr>
          <p:cNvPr id="1113" name="Google Shape;1113;p131"/>
          <p:cNvPicPr preferRelativeResize="0"/>
          <p:nvPr/>
        </p:nvPicPr>
        <p:blipFill>
          <a:blip r:embed="rId5">
            <a:alphaModFix/>
          </a:blip>
          <a:stretch>
            <a:fillRect/>
          </a:stretch>
        </p:blipFill>
        <p:spPr>
          <a:xfrm>
            <a:off x="3599668" y="3163476"/>
            <a:ext cx="4545749" cy="3459564"/>
          </a:xfrm>
          <a:prstGeom prst="rect">
            <a:avLst/>
          </a:prstGeom>
          <a:noFill/>
          <a:ln>
            <a:noFill/>
          </a:ln>
        </p:spPr>
      </p:pic>
      <p:pic>
        <p:nvPicPr>
          <p:cNvPr id="1115" name="Google Shape;1115;p131"/>
          <p:cNvPicPr preferRelativeResize="0"/>
          <p:nvPr/>
        </p:nvPicPr>
        <p:blipFill>
          <a:blip r:embed="rId6">
            <a:alphaModFix/>
          </a:blip>
          <a:stretch>
            <a:fillRect/>
          </a:stretch>
        </p:blipFill>
        <p:spPr>
          <a:xfrm>
            <a:off x="8286032" y="2952205"/>
            <a:ext cx="3812833" cy="6062611"/>
          </a:xfrm>
          <a:prstGeom prst="rect">
            <a:avLst/>
          </a:prstGeom>
          <a:noFill/>
          <a:ln>
            <a:noFill/>
          </a:ln>
        </p:spPr>
      </p:pic>
      <p:sp>
        <p:nvSpPr>
          <p:cNvPr id="6" name="TextBox 5">
            <a:extLst>
              <a:ext uri="{FF2B5EF4-FFF2-40B4-BE49-F238E27FC236}">
                <a16:creationId xmlns:a16="http://schemas.microsoft.com/office/drawing/2014/main" id="{BA0B3A63-34EE-447E-8F8E-89921BE5E83C}"/>
              </a:ext>
            </a:extLst>
          </p:cNvPr>
          <p:cNvSpPr txBox="1"/>
          <p:nvPr/>
        </p:nvSpPr>
        <p:spPr>
          <a:xfrm>
            <a:off x="896982" y="472573"/>
            <a:ext cx="10354491" cy="2123658"/>
          </a:xfrm>
          <a:prstGeom prst="rect">
            <a:avLst/>
          </a:prstGeom>
          <a:noFill/>
        </p:spPr>
        <p:txBody>
          <a:bodyPr wrap="square">
            <a:spAutoFit/>
          </a:bodyPr>
          <a:lstStyle/>
          <a:p>
            <a:pPr algn="ctr"/>
            <a:r>
              <a:rPr lang="en-US" sz="4400" cap="none" spc="0">
                <a:ln w="0"/>
                <a:solidFill>
                  <a:schemeClr val="bg1"/>
                </a:solidFill>
                <a:latin typeface="THICCCBOI Light" panose="00000400000000000000" pitchFamily="2" charset="0"/>
              </a:rPr>
              <a:t>We Have Thousands of</a:t>
            </a:r>
          </a:p>
          <a:p>
            <a:pPr algn="ctr"/>
            <a:r>
              <a:rPr lang="en-US" sz="4400">
                <a:ln w="0"/>
                <a:solidFill>
                  <a:schemeClr val="bg1"/>
                </a:solidFill>
                <a:latin typeface="THICCCBOI Light" panose="00000400000000000000" pitchFamily="2" charset="0"/>
              </a:rPr>
              <a:t>Dashboards Telling Us What We </a:t>
            </a:r>
            <a:r>
              <a:rPr lang="en-US" sz="4400" b="1">
                <a:ln w="0"/>
                <a:solidFill>
                  <a:schemeClr val="bg1"/>
                </a:solidFill>
                <a:latin typeface="THICCCBOI Light" panose="00000400000000000000" pitchFamily="2" charset="0"/>
              </a:rPr>
              <a:t>Have Done</a:t>
            </a:r>
            <a:r>
              <a:rPr lang="en-US" sz="4400">
                <a:ln w="0"/>
                <a:solidFill>
                  <a:schemeClr val="bg1"/>
                </a:solidFill>
                <a:latin typeface="THICCCBOI Light" panose="00000400000000000000" pitchFamily="2" charset="0"/>
              </a:rPr>
              <a:t>, But Not What We Should </a:t>
            </a:r>
            <a:r>
              <a:rPr lang="en-US" sz="4400" b="1">
                <a:ln w="0"/>
                <a:solidFill>
                  <a:schemeClr val="bg1"/>
                </a:solidFill>
                <a:latin typeface="THICCCBOI Light" panose="00000400000000000000" pitchFamily="2" charset="0"/>
              </a:rPr>
              <a:t>Do</a:t>
            </a:r>
            <a:endParaRPr lang="en-US" sz="4400" b="1" cap="none" spc="0">
              <a:ln w="0"/>
              <a:solidFill>
                <a:schemeClr val="bg1"/>
              </a:solidFill>
              <a:latin typeface="THICCCBOI Light" panose="00000400000000000000" pitchFamily="2" charset="0"/>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5B7108-8B24-4E6F-A65C-A606F337C7D8}"/>
              </a:ext>
            </a:extLst>
          </p:cNvPr>
          <p:cNvPicPr>
            <a:picLocks noChangeAspect="1"/>
          </p:cNvPicPr>
          <p:nvPr/>
        </p:nvPicPr>
        <p:blipFill rotWithShape="1">
          <a:blip r:embed="rId4"/>
          <a:srcRect b="443"/>
          <a:stretch/>
        </p:blipFill>
        <p:spPr>
          <a:xfrm>
            <a:off x="20" y="10"/>
            <a:ext cx="12191980" cy="6857990"/>
          </a:xfrm>
          <a:prstGeom prst="rect">
            <a:avLst/>
          </a:prstGeom>
        </p:spPr>
      </p:pic>
      <p:pic>
        <p:nvPicPr>
          <p:cNvPr id="5" name="Picture 4">
            <a:extLst>
              <a:ext uri="{FF2B5EF4-FFF2-40B4-BE49-F238E27FC236}">
                <a16:creationId xmlns:a16="http://schemas.microsoft.com/office/drawing/2014/main" id="{8C6BA437-B8D1-4E16-87A6-209A16DC565B}"/>
              </a:ext>
            </a:extLst>
          </p:cNvPr>
          <p:cNvPicPr>
            <a:picLocks noChangeAspect="1"/>
          </p:cNvPicPr>
          <p:nvPr/>
        </p:nvPicPr>
        <p:blipFill rotWithShape="1">
          <a:blip r:embed="rId5"/>
          <a:srcRect l="4873" t="2449" r="2473"/>
          <a:stretch/>
        </p:blipFill>
        <p:spPr>
          <a:xfrm>
            <a:off x="-3154" y="0"/>
            <a:ext cx="12191980" cy="6858000"/>
          </a:xfrm>
          <a:prstGeom prst="rect">
            <a:avLst/>
          </a:prstGeom>
        </p:spPr>
      </p:pic>
      <p:pic>
        <p:nvPicPr>
          <p:cNvPr id="7" name="Picture 6">
            <a:extLst>
              <a:ext uri="{FF2B5EF4-FFF2-40B4-BE49-F238E27FC236}">
                <a16:creationId xmlns:a16="http://schemas.microsoft.com/office/drawing/2014/main" id="{B63A1137-F993-49C8-83F3-DC677C6AB229}"/>
              </a:ext>
            </a:extLst>
          </p:cNvPr>
          <p:cNvPicPr>
            <a:picLocks noChangeAspect="1"/>
          </p:cNvPicPr>
          <p:nvPr/>
        </p:nvPicPr>
        <p:blipFill>
          <a:blip r:embed="rId6"/>
          <a:stretch>
            <a:fillRect/>
          </a:stretch>
        </p:blipFill>
        <p:spPr>
          <a:xfrm>
            <a:off x="328612" y="142875"/>
            <a:ext cx="11534775" cy="6572250"/>
          </a:xfrm>
          <a:prstGeom prst="rect">
            <a:avLst/>
          </a:prstGeom>
        </p:spPr>
      </p:pic>
    </p:spTree>
    <p:custDataLst>
      <p:tags r:id="rId1"/>
    </p:custDataLst>
    <p:extLst>
      <p:ext uri="{BB962C8B-B14F-4D97-AF65-F5344CB8AC3E}">
        <p14:creationId xmlns:p14="http://schemas.microsoft.com/office/powerpoint/2010/main" val="1622182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659A9015-2F1E-4669-AA83-D06AD6B42E0C}"/>
              </a:ext>
            </a:extLst>
          </p:cNvPr>
          <p:cNvPicPr>
            <a:picLocks noChangeAspect="1"/>
          </p:cNvPicPr>
          <p:nvPr/>
        </p:nvPicPr>
        <p:blipFill rotWithShape="1">
          <a:blip r:embed="rId4">
            <a:extLst>
              <a:ext uri="{28A0092B-C50C-407E-A947-70E740481C1C}">
                <a14:useLocalDpi xmlns:a14="http://schemas.microsoft.com/office/drawing/2010/main" val="0"/>
              </a:ext>
            </a:extLst>
          </a:blip>
          <a:srcRect t="23729"/>
          <a:stretch/>
        </p:blipFill>
        <p:spPr>
          <a:xfrm>
            <a:off x="20" y="10"/>
            <a:ext cx="12191980" cy="6857990"/>
          </a:xfrm>
          <a:prstGeom prst="rect">
            <a:avLst/>
          </a:prstGeom>
        </p:spPr>
      </p:pic>
      <p:sp>
        <p:nvSpPr>
          <p:cNvPr id="4" name="TextBox 3">
            <a:extLst>
              <a:ext uri="{FF2B5EF4-FFF2-40B4-BE49-F238E27FC236}">
                <a16:creationId xmlns:a16="http://schemas.microsoft.com/office/drawing/2014/main" id="{73FF9339-2595-4B6B-B7A1-AC2D8BDA8F9E}"/>
              </a:ext>
            </a:extLst>
          </p:cNvPr>
          <p:cNvSpPr txBox="1"/>
          <p:nvPr/>
        </p:nvSpPr>
        <p:spPr>
          <a:xfrm>
            <a:off x="2943909" y="137821"/>
            <a:ext cx="6392091" cy="707886"/>
          </a:xfrm>
          <a:prstGeom prst="rect">
            <a:avLst/>
          </a:prstGeom>
          <a:noFill/>
        </p:spPr>
        <p:txBody>
          <a:bodyPr wrap="square" rtlCol="0">
            <a:spAutoFit/>
          </a:bodyPr>
          <a:lstStyle/>
          <a:p>
            <a:r>
              <a:rPr lang="en-US" sz="4000">
                <a:solidFill>
                  <a:schemeClr val="bg1"/>
                </a:solidFill>
                <a:latin typeface="+mj-lt"/>
              </a:rPr>
              <a:t>CureDAO Ecosystem</a:t>
            </a:r>
          </a:p>
        </p:txBody>
      </p:sp>
      <p:pic>
        <p:nvPicPr>
          <p:cNvPr id="6" name="Picture 5" descr="A screenshot of a computer&#10;&#10;Description automatically generated with low confidence">
            <a:extLst>
              <a:ext uri="{FF2B5EF4-FFF2-40B4-BE49-F238E27FC236}">
                <a16:creationId xmlns:a16="http://schemas.microsoft.com/office/drawing/2014/main" id="{BF4C29C0-FA4D-45BA-9578-A173B997FD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011" y="628743"/>
            <a:ext cx="11093898" cy="6462318"/>
          </a:xfrm>
          <a:prstGeom prst="rect">
            <a:avLst/>
          </a:prstGeom>
        </p:spPr>
      </p:pic>
    </p:spTree>
    <p:custDataLst>
      <p:tags r:id="rId1"/>
    </p:custDataLst>
    <p:extLst>
      <p:ext uri="{BB962C8B-B14F-4D97-AF65-F5344CB8AC3E}">
        <p14:creationId xmlns:p14="http://schemas.microsoft.com/office/powerpoint/2010/main" val="16875673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cure-dao-powerpoint-presentation-v1"/>
  <p:tag name="ISPRING_FIRST_PUBLISH" val="1"/>
  <p:tag name="ISPRING_LMS_API_VERSION" val="SCORM 2004 (4th edition)"/>
  <p:tag name="ISPRING_ULTRA_SCORM_COURSE_ID" val="C102C14B-5572-45B5-9C47-B8700934A6A1"/>
  <p:tag name="ISPRING_CMI5_LAUNCH_METHOD" val="any window"/>
  <p:tag name="ISPRING_SCORM_ENDPOINT" val="&lt;endpoint&gt;&lt;enable&gt;0&lt;/enable&gt;&lt;lrs&gt;https://&lt;/lrs&gt;&lt;auth&gt;0&lt;/auth&gt;&lt;login&gt;&lt;/login&gt;&lt;password&gt;&lt;/password&gt;&lt;key&gt;&lt;/key&gt;&lt;name&gt;&lt;/name&gt;&lt;email&gt;&lt;/email&gt;&lt;/endpoint&gt;&#10;"/>
  <p:tag name="ISPRING_SCORM_RATE_SLIDES" val="1"/>
  <p:tag name="ISPRINGCLOUDFOLDERID" val="1"/>
  <p:tag name="ISPRINGONLINEFOLDERID" val="1"/>
  <p:tag name="ISPRING_OUTPUT_FOLDER" val="[[&quot;6\uFFFD\uFFFDH{F03031AF-64F6-4284-9C2B-DCD13C557E4C}&quot;,&quot;C:\\code\\design\\pitch-decks&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no-video&quot;,&quot;studioSettings&quot;:{&quot;useMobileViewer&quot;:&quot;T_FALSE&quot;}},&quot;advancedSettings&quot;:{&quot;enableTextAllocation&quot;:&quot;T_TRUE&quot;,&quot;viewingFromLocalDrive&quot;:&quot;T_TRUE&quot;,&quot;contentScale&quot;:75,&quot;contentScaleMode&quot;:&quot;SCALE&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1&quot;}}"/>
  <p:tag name="ISPRING_SCORM_RATE_QUIZZES" val="0"/>
  <p:tag name="ISPRING_SCORM_PASSING_SCORE" val="100.000000"/>
  <p:tag name="ISPRING_CURRENT_PLAYER_ID" val="universal-no-video"/>
</p:tagLst>
</file>

<file path=ppt/tags/tag10.xml><?xml version="1.0" encoding="utf-8"?>
<p:tagLst xmlns:a="http://schemas.openxmlformats.org/drawingml/2006/main" xmlns:r="http://schemas.openxmlformats.org/officeDocument/2006/relationships" xmlns:p="http://schemas.openxmlformats.org/presentationml/2006/main">
  <p:tag name="GENSWF_SLIDE_UID" val="{0C26F2BF-35D0-46F5-A70B-38998C381410}:525"/>
</p:tagLst>
</file>

<file path=ppt/tags/tag11.xml><?xml version="1.0" encoding="utf-8"?>
<p:tagLst xmlns:a="http://schemas.openxmlformats.org/drawingml/2006/main" xmlns:r="http://schemas.openxmlformats.org/officeDocument/2006/relationships" xmlns:p="http://schemas.openxmlformats.org/presentationml/2006/main">
  <p:tag name="GENSWF_SLIDE_UID" val="{96956ECF-6CC6-4C6D-B64F-9CEB411EE6EE}:656"/>
</p:tagLst>
</file>

<file path=ppt/tags/tag12.xml><?xml version="1.0" encoding="utf-8"?>
<p:tagLst xmlns:a="http://schemas.openxmlformats.org/drawingml/2006/main" xmlns:r="http://schemas.openxmlformats.org/officeDocument/2006/relationships" xmlns:p="http://schemas.openxmlformats.org/presentationml/2006/main">
  <p:tag name="GENSWF_SLIDE_UID" val="{AE2AD9E5-B905-44A6-A432-73F1C185EF05}:539"/>
</p:tagLst>
</file>

<file path=ppt/tags/tag13.xml><?xml version="1.0" encoding="utf-8"?>
<p:tagLst xmlns:a="http://schemas.openxmlformats.org/drawingml/2006/main" xmlns:r="http://schemas.openxmlformats.org/officeDocument/2006/relationships" xmlns:p="http://schemas.openxmlformats.org/presentationml/2006/main">
  <p:tag name="GENSWF_SLIDE_UID" val="{78C479D3-2E8F-4F93-BA23-FA667AEAED2D}:505"/>
</p:tagLst>
</file>

<file path=ppt/tags/tag14.xml><?xml version="1.0" encoding="utf-8"?>
<p:tagLst xmlns:a="http://schemas.openxmlformats.org/drawingml/2006/main" xmlns:r="http://schemas.openxmlformats.org/officeDocument/2006/relationships" xmlns:p="http://schemas.openxmlformats.org/presentationml/2006/main">
  <p:tag name="GENSWF_SLIDE_UID" val="{9292515F-A28A-452F-90A8-CEF6DE89925E}:541"/>
</p:tagLst>
</file>

<file path=ppt/tags/tag15.xml><?xml version="1.0" encoding="utf-8"?>
<p:tagLst xmlns:a="http://schemas.openxmlformats.org/drawingml/2006/main" xmlns:r="http://schemas.openxmlformats.org/officeDocument/2006/relationships" xmlns:p="http://schemas.openxmlformats.org/presentationml/2006/main">
  <p:tag name="GENSWF_SLIDE_UID" val="{D3260B13-B8BC-431B-879E-12F22772BCA6}:533"/>
</p:tagLst>
</file>

<file path=ppt/tags/tag16.xml><?xml version="1.0" encoding="utf-8"?>
<p:tagLst xmlns:a="http://schemas.openxmlformats.org/drawingml/2006/main" xmlns:r="http://schemas.openxmlformats.org/officeDocument/2006/relationships" xmlns:p="http://schemas.openxmlformats.org/presentationml/2006/main">
  <p:tag name="GENSWF_SLIDE_UID" val="{6D3EFAC2-EC27-4A48-980D-4BB3C34F2264}:544"/>
</p:tagLst>
</file>

<file path=ppt/tags/tag17.xml><?xml version="1.0" encoding="utf-8"?>
<p:tagLst xmlns:a="http://schemas.openxmlformats.org/drawingml/2006/main" xmlns:r="http://schemas.openxmlformats.org/officeDocument/2006/relationships" xmlns:p="http://schemas.openxmlformats.org/presentationml/2006/main">
  <p:tag name="GENSWF_SLIDE_UID" val="{4AF6652D-D5B3-4423-93B1-A90104153156}:543"/>
</p:tagLst>
</file>

<file path=ppt/tags/tag18.xml><?xml version="1.0" encoding="utf-8"?>
<p:tagLst xmlns:a="http://schemas.openxmlformats.org/drawingml/2006/main" xmlns:r="http://schemas.openxmlformats.org/officeDocument/2006/relationships" xmlns:p="http://schemas.openxmlformats.org/presentationml/2006/main">
  <p:tag name="GENSWF_SLIDE_UID" val="{E6374C57-E0AF-4E9F-A432-E0F41EA1E0F4}:551"/>
</p:tagLst>
</file>

<file path=ppt/tags/tag19.xml><?xml version="1.0" encoding="utf-8"?>
<p:tagLst xmlns:a="http://schemas.openxmlformats.org/drawingml/2006/main" xmlns:r="http://schemas.openxmlformats.org/officeDocument/2006/relationships" xmlns:p="http://schemas.openxmlformats.org/presentationml/2006/main">
  <p:tag name="GENSWF_SLIDE_UID" val="{9E2E5F6B-329E-41D0-98AF-15F8FD0F6D68}:405"/>
</p:tagLst>
</file>

<file path=ppt/tags/tag2.xml><?xml version="1.0" encoding="utf-8"?>
<p:tagLst xmlns:a="http://schemas.openxmlformats.org/drawingml/2006/main" xmlns:r="http://schemas.openxmlformats.org/officeDocument/2006/relationships" xmlns:p="http://schemas.openxmlformats.org/presentationml/2006/main">
  <p:tag name="GENSWF_SLIDE_UID" val="{D4894891-33D8-4F08-AAC0-1250ACDCC7CE}:669"/>
</p:tagLst>
</file>

<file path=ppt/tags/tag20.xml><?xml version="1.0" encoding="utf-8"?>
<p:tagLst xmlns:a="http://schemas.openxmlformats.org/drawingml/2006/main" xmlns:r="http://schemas.openxmlformats.org/officeDocument/2006/relationships" xmlns:p="http://schemas.openxmlformats.org/presentationml/2006/main">
  <p:tag name="GENSWF_SLIDE_UID" val="{079BDAD1-69D8-4EE3-9D29-2D6560922210}:608"/>
</p:tagLst>
</file>

<file path=ppt/tags/tag21.xml><?xml version="1.0" encoding="utf-8"?>
<p:tagLst xmlns:a="http://schemas.openxmlformats.org/drawingml/2006/main" xmlns:r="http://schemas.openxmlformats.org/officeDocument/2006/relationships" xmlns:p="http://schemas.openxmlformats.org/presentationml/2006/main">
  <p:tag name="TIMING" val="|1.5|1.1|3.7"/>
  <p:tag name="GENSWF_SLIDE_UID" val="{1859A379-CDFF-4C8A-87AF-90B9D738CC33}:373"/>
</p:tagLst>
</file>

<file path=ppt/tags/tag22.xml><?xml version="1.0" encoding="utf-8"?>
<p:tagLst xmlns:a="http://schemas.openxmlformats.org/drawingml/2006/main" xmlns:r="http://schemas.openxmlformats.org/officeDocument/2006/relationships" xmlns:p="http://schemas.openxmlformats.org/presentationml/2006/main">
  <p:tag name="GENSWF_SLIDE_UID" val="{9B272D7E-AEFF-4FBA-A66C-C9ECC235B1E0}:498"/>
</p:tagLst>
</file>

<file path=ppt/tags/tag23.xml><?xml version="1.0" encoding="utf-8"?>
<p:tagLst xmlns:a="http://schemas.openxmlformats.org/drawingml/2006/main" xmlns:r="http://schemas.openxmlformats.org/officeDocument/2006/relationships" xmlns:p="http://schemas.openxmlformats.org/presentationml/2006/main">
  <p:tag name="GENSWF_SLIDE_UID" val="{75DD6588-A2E1-48F9-987D-17761C3B5ADB}:509"/>
</p:tagLst>
</file>

<file path=ppt/tags/tag24.xml><?xml version="1.0" encoding="utf-8"?>
<p:tagLst xmlns:a="http://schemas.openxmlformats.org/drawingml/2006/main" xmlns:r="http://schemas.openxmlformats.org/officeDocument/2006/relationships" xmlns:p="http://schemas.openxmlformats.org/presentationml/2006/main">
  <p:tag name="GENSWF_SLIDE_UID" val="{5763EAD7-24D3-43CD-B432-B3F80A5D08F3}:546"/>
</p:tagLst>
</file>

<file path=ppt/tags/tag25.xml><?xml version="1.0" encoding="utf-8"?>
<p:tagLst xmlns:a="http://schemas.openxmlformats.org/drawingml/2006/main" xmlns:r="http://schemas.openxmlformats.org/officeDocument/2006/relationships" xmlns:p="http://schemas.openxmlformats.org/presentationml/2006/main">
  <p:tag name="GENSWF_SLIDE_UID" val="{85380C3A-9522-4DE5-B312-AF853824BB7B}:545"/>
</p:tagLst>
</file>

<file path=ppt/tags/tag26.xml><?xml version="1.0" encoding="utf-8"?>
<p:tagLst xmlns:a="http://schemas.openxmlformats.org/drawingml/2006/main" xmlns:r="http://schemas.openxmlformats.org/officeDocument/2006/relationships" xmlns:p="http://schemas.openxmlformats.org/presentationml/2006/main">
  <p:tag name="TIMING" val="|0.5|40.8|26.4|14.1|7.3"/>
  <p:tag name="GENSWF_SLIDE_UID" val="{66DC47A0-E232-4A80-A9A8-0EC152A7E32D}:432"/>
</p:tagLst>
</file>

<file path=ppt/tags/tag27.xml><?xml version="1.0" encoding="utf-8"?>
<p:tagLst xmlns:a="http://schemas.openxmlformats.org/drawingml/2006/main" xmlns:r="http://schemas.openxmlformats.org/officeDocument/2006/relationships" xmlns:p="http://schemas.openxmlformats.org/presentationml/2006/main">
  <p:tag name="GENSWF_SLIDE_UID" val="{B6FA59C0-5000-4A09-8EE1-67157BFE2AB3}:595"/>
</p:tagLst>
</file>

<file path=ppt/tags/tag28.xml><?xml version="1.0" encoding="utf-8"?>
<p:tagLst xmlns:a="http://schemas.openxmlformats.org/drawingml/2006/main" xmlns:r="http://schemas.openxmlformats.org/officeDocument/2006/relationships" xmlns:p="http://schemas.openxmlformats.org/presentationml/2006/main">
  <p:tag name="GENSWF_SLIDE_UID" val="{A45A52F7-2970-4389-A3A1-48F6EEB824E9}:606"/>
</p:tagLst>
</file>

<file path=ppt/tags/tag29.xml><?xml version="1.0" encoding="utf-8"?>
<p:tagLst xmlns:a="http://schemas.openxmlformats.org/drawingml/2006/main" xmlns:r="http://schemas.openxmlformats.org/officeDocument/2006/relationships" xmlns:p="http://schemas.openxmlformats.org/presentationml/2006/main">
  <p:tag name="GENSWF_SLIDE_UID" val="{9D5EB512-A073-4A1C-95DF-C9D9C5215B8A}:607"/>
</p:tagLst>
</file>

<file path=ppt/tags/tag3.xml><?xml version="1.0" encoding="utf-8"?>
<p:tagLst xmlns:a="http://schemas.openxmlformats.org/drawingml/2006/main" xmlns:r="http://schemas.openxmlformats.org/officeDocument/2006/relationships" xmlns:p="http://schemas.openxmlformats.org/presentationml/2006/main">
  <p:tag name="GENSWF_SLIDE_UID" val="{D56E7344-A927-4890-AFCB-A4251A67992D}:657"/>
</p:tagLst>
</file>

<file path=ppt/tags/tag30.xml><?xml version="1.0" encoding="utf-8"?>
<p:tagLst xmlns:a="http://schemas.openxmlformats.org/drawingml/2006/main" xmlns:r="http://schemas.openxmlformats.org/officeDocument/2006/relationships" xmlns:p="http://schemas.openxmlformats.org/presentationml/2006/main">
  <p:tag name="GENSWF_SLIDE_UID" val="{56D7B9FC-7903-4D98-9A19-0C0991D2F7A9}:267"/>
</p:tagLst>
</file>

<file path=ppt/tags/tag31.xml><?xml version="1.0" encoding="utf-8"?>
<p:tagLst xmlns:a="http://schemas.openxmlformats.org/drawingml/2006/main" xmlns:r="http://schemas.openxmlformats.org/officeDocument/2006/relationships" xmlns:p="http://schemas.openxmlformats.org/presentationml/2006/main">
  <p:tag name="GENSWF_SLIDE_UID" val="{2B88511F-6C5E-42B6-A401-7150E42EB43B}:549"/>
</p:tagLst>
</file>

<file path=ppt/tags/tag32.xml><?xml version="1.0" encoding="utf-8"?>
<p:tagLst xmlns:a="http://schemas.openxmlformats.org/drawingml/2006/main" xmlns:r="http://schemas.openxmlformats.org/officeDocument/2006/relationships" xmlns:p="http://schemas.openxmlformats.org/presentationml/2006/main">
  <p:tag name="GENSWF_SLIDE_UID" val="{7C8B24AD-A0FA-490B-93A2-13B6E8DA797D}:434"/>
</p:tagLst>
</file>

<file path=ppt/tags/tag33.xml><?xml version="1.0" encoding="utf-8"?>
<p:tagLst xmlns:a="http://schemas.openxmlformats.org/drawingml/2006/main" xmlns:r="http://schemas.openxmlformats.org/officeDocument/2006/relationships" xmlns:p="http://schemas.openxmlformats.org/presentationml/2006/main">
  <p:tag name="GENSWF_SLIDE_UID" val="{C59A0C85-0D07-4375-BEA0-FA5A3D21E4F6}:284"/>
</p:tagLst>
</file>

<file path=ppt/tags/tag34.xml><?xml version="1.0" encoding="utf-8"?>
<p:tagLst xmlns:a="http://schemas.openxmlformats.org/drawingml/2006/main" xmlns:r="http://schemas.openxmlformats.org/officeDocument/2006/relationships" xmlns:p="http://schemas.openxmlformats.org/presentationml/2006/main">
  <p:tag name="GENSWF_SLIDE_UID" val="{4CC55840-9F36-4CFD-B301-B3897C97647E}:651"/>
</p:tagLst>
</file>

<file path=ppt/tags/tag35.xml><?xml version="1.0" encoding="utf-8"?>
<p:tagLst xmlns:a="http://schemas.openxmlformats.org/drawingml/2006/main" xmlns:r="http://schemas.openxmlformats.org/officeDocument/2006/relationships" xmlns:p="http://schemas.openxmlformats.org/presentationml/2006/main">
  <p:tag name="GENSWF_SLIDE_UID" val="{9786487A-6F4B-4946-BF54-332511F97792}:594"/>
</p:tagLst>
</file>

<file path=ppt/tags/tag36.xml><?xml version="1.0" encoding="utf-8"?>
<p:tagLst xmlns:a="http://schemas.openxmlformats.org/drawingml/2006/main" xmlns:r="http://schemas.openxmlformats.org/officeDocument/2006/relationships" xmlns:p="http://schemas.openxmlformats.org/presentationml/2006/main">
  <p:tag name="GENSWF_SLIDE_UID" val="{4BB6326B-B267-4191-909E-2D107D2C4899}:605"/>
</p:tagLst>
</file>

<file path=ppt/tags/tag37.xml><?xml version="1.0" encoding="utf-8"?>
<p:tagLst xmlns:a="http://schemas.openxmlformats.org/drawingml/2006/main" xmlns:r="http://schemas.openxmlformats.org/officeDocument/2006/relationships" xmlns:p="http://schemas.openxmlformats.org/presentationml/2006/main">
  <p:tag name="GENSWF_SLIDE_UID" val="{67333E78-E642-4ADA-B551-FDCB2B8306F2}:665"/>
</p:tagLst>
</file>

<file path=ppt/tags/tag38.xml><?xml version="1.0" encoding="utf-8"?>
<p:tagLst xmlns:a="http://schemas.openxmlformats.org/drawingml/2006/main" xmlns:r="http://schemas.openxmlformats.org/officeDocument/2006/relationships" xmlns:p="http://schemas.openxmlformats.org/presentationml/2006/main">
  <p:tag name="GENSWF_SLIDE_UID" val="{BC4EB057-BD86-4F03-A97E-75914E3B47A6}:666"/>
</p:tagLst>
</file>

<file path=ppt/tags/tag39.xml><?xml version="1.0" encoding="utf-8"?>
<p:tagLst xmlns:a="http://schemas.openxmlformats.org/drawingml/2006/main" xmlns:r="http://schemas.openxmlformats.org/officeDocument/2006/relationships" xmlns:p="http://schemas.openxmlformats.org/presentationml/2006/main">
  <p:tag name="GENSWF_SLIDE_UID" val="{07F72912-F833-4BFF-AAB5-0EC7CF233D8D}:649"/>
</p:tagLst>
</file>

<file path=ppt/tags/tag4.xml><?xml version="1.0" encoding="utf-8"?>
<p:tagLst xmlns:a="http://schemas.openxmlformats.org/drawingml/2006/main" xmlns:r="http://schemas.openxmlformats.org/officeDocument/2006/relationships" xmlns:p="http://schemas.openxmlformats.org/presentationml/2006/main">
  <p:tag name="GENSWF_SLIDE_UID" val="{7D9F3338-DADD-4EE5-A6E7-97CA204251A3}:537"/>
</p:tagLst>
</file>

<file path=ppt/tags/tag40.xml><?xml version="1.0" encoding="utf-8"?>
<p:tagLst xmlns:a="http://schemas.openxmlformats.org/drawingml/2006/main" xmlns:r="http://schemas.openxmlformats.org/officeDocument/2006/relationships" xmlns:p="http://schemas.openxmlformats.org/presentationml/2006/main">
  <p:tag name="GENSWF_SLIDE_UID" val="{EA34904B-5F53-4E20-ADFC-F22DE3AE5B06}:660"/>
</p:tagLst>
</file>

<file path=ppt/tags/tag41.xml><?xml version="1.0" encoding="utf-8"?>
<p:tagLst xmlns:a="http://schemas.openxmlformats.org/drawingml/2006/main" xmlns:r="http://schemas.openxmlformats.org/officeDocument/2006/relationships" xmlns:p="http://schemas.openxmlformats.org/presentationml/2006/main">
  <p:tag name="GENSWF_SLIDE_UID" val="{AD23ECDA-221E-4A58-9670-31E361869876}:270"/>
</p:tagLst>
</file>

<file path=ppt/tags/tag42.xml><?xml version="1.0" encoding="utf-8"?>
<p:tagLst xmlns:a="http://schemas.openxmlformats.org/drawingml/2006/main" xmlns:r="http://schemas.openxmlformats.org/officeDocument/2006/relationships" xmlns:p="http://schemas.openxmlformats.org/presentationml/2006/main">
  <p:tag name="GENSWF_SLIDE_UID" val="{3B126DAD-DD11-4E19-A30F-1885AB15342E}:658"/>
</p:tagLst>
</file>

<file path=ppt/tags/tag43.xml><?xml version="1.0" encoding="utf-8"?>
<p:tagLst xmlns:a="http://schemas.openxmlformats.org/drawingml/2006/main" xmlns:r="http://schemas.openxmlformats.org/officeDocument/2006/relationships" xmlns:p="http://schemas.openxmlformats.org/presentationml/2006/main">
  <p:tag name="GENSWF_SLIDE_UID" val="{8600408F-9E36-474A-BA96-1A29F60DE3BB}:659"/>
</p:tagLst>
</file>

<file path=ppt/tags/tag44.xml><?xml version="1.0" encoding="utf-8"?>
<p:tagLst xmlns:a="http://schemas.openxmlformats.org/drawingml/2006/main" xmlns:r="http://schemas.openxmlformats.org/officeDocument/2006/relationships" xmlns:p="http://schemas.openxmlformats.org/presentationml/2006/main">
  <p:tag name="GENSWF_SLIDE_UID" val="{777779B0-AF76-4481-99AE-B96C8232567A}:668"/>
</p:tagLst>
</file>

<file path=ppt/tags/tag45.xml><?xml version="1.0" encoding="utf-8"?>
<p:tagLst xmlns:a="http://schemas.openxmlformats.org/drawingml/2006/main" xmlns:r="http://schemas.openxmlformats.org/officeDocument/2006/relationships" xmlns:p="http://schemas.openxmlformats.org/presentationml/2006/main">
  <p:tag name="GENSWF_SLIDE_UID" val="{DA97997D-1A49-40BB-B3CC-B4205D369E5E}:655"/>
</p:tagLst>
</file>

<file path=ppt/tags/tag46.xml><?xml version="1.0" encoding="utf-8"?>
<p:tagLst xmlns:a="http://schemas.openxmlformats.org/drawingml/2006/main" xmlns:r="http://schemas.openxmlformats.org/officeDocument/2006/relationships" xmlns:p="http://schemas.openxmlformats.org/presentationml/2006/main">
  <p:tag name="GENSWF_SLIDE_UID" val="{20D619C8-71AF-4FF6-B057-9F56DA01E33F}:438"/>
</p:tagLst>
</file>

<file path=ppt/tags/tag47.xml><?xml version="1.0" encoding="utf-8"?>
<p:tagLst xmlns:a="http://schemas.openxmlformats.org/drawingml/2006/main" xmlns:r="http://schemas.openxmlformats.org/officeDocument/2006/relationships" xmlns:p="http://schemas.openxmlformats.org/presentationml/2006/main">
  <p:tag name="GENSWF_SLIDE_UID" val="{A7CE4D4B-D997-4C56-899E-434D2A26C45E}:436"/>
</p:tagLst>
</file>

<file path=ppt/tags/tag48.xml><?xml version="1.0" encoding="utf-8"?>
<p:tagLst xmlns:a="http://schemas.openxmlformats.org/drawingml/2006/main" xmlns:r="http://schemas.openxmlformats.org/officeDocument/2006/relationships" xmlns:p="http://schemas.openxmlformats.org/presentationml/2006/main">
  <p:tag name="GENSWF_SLIDE_UID" val="{E7046A63-D634-4C11-8A14-57B8F3C8A000}:663"/>
</p:tagLst>
</file>

<file path=ppt/tags/tag49.xml><?xml version="1.0" encoding="utf-8"?>
<p:tagLst xmlns:a="http://schemas.openxmlformats.org/drawingml/2006/main" xmlns:r="http://schemas.openxmlformats.org/officeDocument/2006/relationships" xmlns:p="http://schemas.openxmlformats.org/presentationml/2006/main">
  <p:tag name="GENSWF_SLIDE_UID" val="{3B07352D-E05B-4F14-8927-5066AE33BDFB}:609"/>
</p:tagLst>
</file>

<file path=ppt/tags/tag5.xml><?xml version="1.0" encoding="utf-8"?>
<p:tagLst xmlns:a="http://schemas.openxmlformats.org/drawingml/2006/main" xmlns:r="http://schemas.openxmlformats.org/officeDocument/2006/relationships" xmlns:p="http://schemas.openxmlformats.org/presentationml/2006/main">
  <p:tag name="GENSWF_SLIDE_UID" val="{F664A7C9-9FA8-4A10-A1E8-8B1A28276E93}:538"/>
</p:tagLst>
</file>

<file path=ppt/tags/tag50.xml><?xml version="1.0" encoding="utf-8"?>
<p:tagLst xmlns:a="http://schemas.openxmlformats.org/drawingml/2006/main" xmlns:r="http://schemas.openxmlformats.org/officeDocument/2006/relationships" xmlns:p="http://schemas.openxmlformats.org/presentationml/2006/main">
  <p:tag name="GENSWF_SLIDE_UID" val="{E28D9E1F-662D-4498-8D3C-082D9F0DE667}:589"/>
</p:tagLst>
</file>

<file path=ppt/tags/tag51.xml><?xml version="1.0" encoding="utf-8"?>
<p:tagLst xmlns:a="http://schemas.openxmlformats.org/drawingml/2006/main" xmlns:r="http://schemas.openxmlformats.org/officeDocument/2006/relationships" xmlns:p="http://schemas.openxmlformats.org/presentationml/2006/main">
  <p:tag name="GENSWF_SLIDE_UID" val="{148A0F6C-4D44-4810-9648-C585271F3CC6}:510"/>
</p:tagLst>
</file>

<file path=ppt/tags/tag52.xml><?xml version="1.0" encoding="utf-8"?>
<p:tagLst xmlns:a="http://schemas.openxmlformats.org/drawingml/2006/main" xmlns:r="http://schemas.openxmlformats.org/officeDocument/2006/relationships" xmlns:p="http://schemas.openxmlformats.org/presentationml/2006/main">
  <p:tag name="GENSWF_SLIDE_UID" val="{40031121-2DBF-4922-AE1E-5F73D68ACF09}:661"/>
</p:tagLst>
</file>

<file path=ppt/tags/tag53.xml><?xml version="1.0" encoding="utf-8"?>
<p:tagLst xmlns:a="http://schemas.openxmlformats.org/drawingml/2006/main" xmlns:r="http://schemas.openxmlformats.org/officeDocument/2006/relationships" xmlns:p="http://schemas.openxmlformats.org/presentationml/2006/main">
  <p:tag name="GENSWF_SLIDE_UID" val="{6FE514EF-2321-4679-AA5F-1E87B8F5212D}:592"/>
</p:tagLst>
</file>

<file path=ppt/tags/tag54.xml><?xml version="1.0" encoding="utf-8"?>
<p:tagLst xmlns:a="http://schemas.openxmlformats.org/drawingml/2006/main" xmlns:r="http://schemas.openxmlformats.org/officeDocument/2006/relationships" xmlns:p="http://schemas.openxmlformats.org/presentationml/2006/main">
  <p:tag name="GENSWF_SLIDE_UID" val="{73847A4B-3D44-4D2B-9BB3-7882704AA3CE}:521"/>
</p:tagLst>
</file>

<file path=ppt/tags/tag6.xml><?xml version="1.0" encoding="utf-8"?>
<p:tagLst xmlns:a="http://schemas.openxmlformats.org/drawingml/2006/main" xmlns:r="http://schemas.openxmlformats.org/officeDocument/2006/relationships" xmlns:p="http://schemas.openxmlformats.org/presentationml/2006/main">
  <p:tag name="GENSWF_SLIDE_UID" val="{EF310E9E-5FDF-4E01-92F5-391D8C5DC620}:542"/>
</p:tagLst>
</file>

<file path=ppt/tags/tag7.xml><?xml version="1.0" encoding="utf-8"?>
<p:tagLst xmlns:a="http://schemas.openxmlformats.org/drawingml/2006/main" xmlns:r="http://schemas.openxmlformats.org/officeDocument/2006/relationships" xmlns:p="http://schemas.openxmlformats.org/presentationml/2006/main">
  <p:tag name="GENSWF_SLIDE_UID" val="{3EFFE473-8C55-4831-ABD7-A3EFA0C5EEE8}:486"/>
</p:tagLst>
</file>

<file path=ppt/tags/tag8.xml><?xml version="1.0" encoding="utf-8"?>
<p:tagLst xmlns:a="http://schemas.openxmlformats.org/drawingml/2006/main" xmlns:r="http://schemas.openxmlformats.org/officeDocument/2006/relationships" xmlns:p="http://schemas.openxmlformats.org/presentationml/2006/main">
  <p:tag name="GENSWF_SLIDE_UID" val="{787446FA-6936-4C3D-B7C2-3AE8CA164474}:266"/>
</p:tagLst>
</file>

<file path=ppt/tags/tag9.xml><?xml version="1.0" encoding="utf-8"?>
<p:tagLst xmlns:a="http://schemas.openxmlformats.org/drawingml/2006/main" xmlns:r="http://schemas.openxmlformats.org/officeDocument/2006/relationships" xmlns:p="http://schemas.openxmlformats.org/presentationml/2006/main">
  <p:tag name="GENSWF_SLIDE_UID" val="{FDA143BC-D68B-489D-B22E-64838CE2E9F0}:518"/>
</p:tagLst>
</file>

<file path=ppt/theme/theme1.xml><?xml version="1.0" encoding="utf-8"?>
<a:theme xmlns:a="http://schemas.openxmlformats.org/drawingml/2006/main" name="1_Retrospect">
  <a:themeElements>
    <a:clrScheme name="Custom 3">
      <a:dk1>
        <a:sysClr val="windowText" lastClr="000000"/>
      </a:dk1>
      <a:lt1>
        <a:sysClr val="window" lastClr="FFFFFF"/>
      </a:lt1>
      <a:dk2>
        <a:srgbClr val="454551"/>
      </a:dk2>
      <a:lt2>
        <a:srgbClr val="D8D9DC"/>
      </a:lt2>
      <a:accent1>
        <a:srgbClr val="13111A"/>
      </a:accent1>
      <a:accent2>
        <a:srgbClr val="13111A"/>
      </a:accent2>
      <a:accent3>
        <a:srgbClr val="4EA6DC"/>
      </a:accent3>
      <a:accent4>
        <a:srgbClr val="4775E7"/>
      </a:accent4>
      <a:accent5>
        <a:srgbClr val="8971E1"/>
      </a:accent5>
      <a:accent6>
        <a:srgbClr val="D54773"/>
      </a:accent6>
      <a:hlink>
        <a:srgbClr val="6B9F25"/>
      </a:hlink>
      <a:folHlink>
        <a:srgbClr val="8C8C8C"/>
      </a:folHlink>
    </a:clrScheme>
    <a:fontScheme name="Custom 2">
      <a:majorFont>
        <a:latin typeface="THICCCBOI"/>
        <a:ea typeface=""/>
        <a:cs typeface=""/>
      </a:majorFont>
      <a:minorFont>
        <a:latin typeface="THICCCBOI Medium"/>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2_Office Theme">
  <a:themeElements>
    <a:clrScheme name="Custom 11">
      <a:dk1>
        <a:srgbClr val="000000"/>
      </a:dk1>
      <a:lt1>
        <a:srgbClr val="FFFFFF"/>
      </a:lt1>
      <a:dk2>
        <a:srgbClr val="8439BD"/>
      </a:dk2>
      <a:lt2>
        <a:srgbClr val="EBEBEB"/>
      </a:lt2>
      <a:accent1>
        <a:srgbClr val="0EABB7"/>
      </a:accent1>
      <a:accent2>
        <a:srgbClr val="4868E5"/>
      </a:accent2>
      <a:accent3>
        <a:srgbClr val="20A472"/>
      </a:accent3>
      <a:accent4>
        <a:srgbClr val="B13DC8"/>
      </a:accent4>
      <a:accent5>
        <a:srgbClr val="172DA6"/>
      </a:accent5>
      <a:accent6>
        <a:srgbClr val="00B0F0"/>
      </a:accent6>
      <a:hlink>
        <a:srgbClr val="00B0F0"/>
      </a:hlink>
      <a:folHlink>
        <a:srgbClr val="B13DC8"/>
      </a:folHlink>
    </a:clrScheme>
    <a:fontScheme name="Custom 11">
      <a:majorFont>
        <a:latin typeface="Speak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oduct Timeline_WAC_LH - v2" id="{C490F22C-BCE6-4049-96E9-DC11EF4DCC46}" vid="{AA5619E9-B2EB-4B47-8E48-7B1F4A347B9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2712</TotalTime>
  <Words>7029</Words>
  <Application>Microsoft Office PowerPoint</Application>
  <PresentationFormat>Widescreen</PresentationFormat>
  <Paragraphs>700</Paragraphs>
  <Slides>54</Slides>
  <Notes>53</Notes>
  <HiddenSlides>0</HiddenSlides>
  <MMClips>1</MMClips>
  <ScaleCrop>false</ScaleCrop>
  <HeadingPairs>
    <vt:vector size="6" baseType="variant">
      <vt:variant>
        <vt:lpstr>Fonts Used</vt:lpstr>
      </vt:variant>
      <vt:variant>
        <vt:i4>26</vt:i4>
      </vt:variant>
      <vt:variant>
        <vt:lpstr>Theme</vt:lpstr>
      </vt:variant>
      <vt:variant>
        <vt:i4>2</vt:i4>
      </vt:variant>
      <vt:variant>
        <vt:lpstr>Slide Titles</vt:lpstr>
      </vt:variant>
      <vt:variant>
        <vt:i4>54</vt:i4>
      </vt:variant>
    </vt:vector>
  </HeadingPairs>
  <TitlesOfParts>
    <vt:vector size="82" baseType="lpstr">
      <vt:lpstr>-apple-system</vt:lpstr>
      <vt:lpstr>Arial</vt:lpstr>
      <vt:lpstr>Arial</vt:lpstr>
      <vt:lpstr>Avenir Next LT Pro Light</vt:lpstr>
      <vt:lpstr>Calibri</vt:lpstr>
      <vt:lpstr>Calibri Light</vt:lpstr>
      <vt:lpstr>Dreaming Outloud Pro</vt:lpstr>
      <vt:lpstr>Helvetica</vt:lpstr>
      <vt:lpstr>Helvetica Neue</vt:lpstr>
      <vt:lpstr>Miriam Libre</vt:lpstr>
      <vt:lpstr>News Cycle</vt:lpstr>
      <vt:lpstr>Nexa Bold</vt:lpstr>
      <vt:lpstr>Nexa Light</vt:lpstr>
      <vt:lpstr>Oswald</vt:lpstr>
      <vt:lpstr>Roboto</vt:lpstr>
      <vt:lpstr>Rubik</vt:lpstr>
      <vt:lpstr>Segoe UI Semibold</vt:lpstr>
      <vt:lpstr>Sora Light</vt:lpstr>
      <vt:lpstr>Space Grotesk</vt:lpstr>
      <vt:lpstr>Speak Pro</vt:lpstr>
      <vt:lpstr>Thicccboi</vt:lpstr>
      <vt:lpstr>Thicccboi</vt:lpstr>
      <vt:lpstr>THICCCBOI Bold</vt:lpstr>
      <vt:lpstr>THICCCBOI Light</vt:lpstr>
      <vt:lpstr>THICCCBOI Medium</vt:lpstr>
      <vt:lpstr>Wingdings</vt:lpstr>
      <vt:lpstr>1_Retrospect</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Outcome Labels</vt:lpstr>
      <vt:lpstr>This lets Decision-Support Notifications provide you with the most effective initiatives to minimize your symptoms.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Cures Trial Management Plugin</vt:lpstr>
      <vt:lpstr>Study Generation Plugins</vt:lpstr>
      <vt:lpstr>PowerPoint Presentation</vt:lpstr>
      <vt:lpstr>PowerPoint Presentation</vt:lpstr>
      <vt:lpstr>PowerPoint Presentation</vt:lpstr>
      <vt:lpstr>PowerPoint Presentation</vt:lpstr>
      <vt:lpstr>PowerPoint Presentation</vt:lpstr>
      <vt:lpstr>Benefits of A DAO</vt:lpstr>
      <vt:lpstr>Growth strategy</vt:lpstr>
      <vt:lpstr>COMPETITORS</vt:lpstr>
      <vt:lpstr>PowerPoint Presentation</vt:lpstr>
      <vt:lpstr>Product Roadmap</vt:lpstr>
      <vt:lpstr>Growth Roadmap</vt:lpstr>
      <vt:lpstr>Current Partners</vt:lpstr>
      <vt:lpstr>PowerPoint Presentation</vt:lpstr>
      <vt:lpstr>PowerPoint Presentation</vt:lpstr>
      <vt:lpstr>PowerPoint Presentation</vt:lpstr>
      <vt:lpstr>PowerPoint Presentation</vt:lpstr>
      <vt:lpstr>PowerPoint Presentation</vt:lpstr>
      <vt:lpstr>Tokenomics are a Combination of Optimal </vt:lpstr>
      <vt:lpstr>Contributors</vt:lpstr>
      <vt:lpstr>Advisory 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cure-dao-powerpoint-presentation-v1</dc:title>
  <dc:creator>Mike Sinn</dc:creator>
  <cp:lastModifiedBy>Mike Sinn</cp:lastModifiedBy>
  <cp:revision>9</cp:revision>
  <dcterms:created xsi:type="dcterms:W3CDTF">2020-07-30T18:30:49Z</dcterms:created>
  <dcterms:modified xsi:type="dcterms:W3CDTF">2022-06-17T14:21:55Z</dcterms:modified>
</cp:coreProperties>
</file>